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41"/>
  </p:notesMasterIdLst>
  <p:sldIdLst>
    <p:sldId id="256" r:id="rId2"/>
    <p:sldId id="305" r:id="rId3"/>
    <p:sldId id="257" r:id="rId4"/>
    <p:sldId id="296" r:id="rId5"/>
    <p:sldId id="276" r:id="rId6"/>
    <p:sldId id="282" r:id="rId7"/>
    <p:sldId id="277" r:id="rId8"/>
    <p:sldId id="287" r:id="rId9"/>
    <p:sldId id="269" r:id="rId10"/>
    <p:sldId id="288" r:id="rId11"/>
    <p:sldId id="272" r:id="rId12"/>
    <p:sldId id="273" r:id="rId13"/>
    <p:sldId id="271" r:id="rId14"/>
    <p:sldId id="279" r:id="rId15"/>
    <p:sldId id="283" r:id="rId16"/>
    <p:sldId id="280" r:id="rId17"/>
    <p:sldId id="262" r:id="rId18"/>
    <p:sldId id="298" r:id="rId19"/>
    <p:sldId id="281" r:id="rId20"/>
    <p:sldId id="297" r:id="rId21"/>
    <p:sldId id="261" r:id="rId22"/>
    <p:sldId id="295" r:id="rId23"/>
    <p:sldId id="286" r:id="rId24"/>
    <p:sldId id="285" r:id="rId25"/>
    <p:sldId id="263" r:id="rId26"/>
    <p:sldId id="294" r:id="rId27"/>
    <p:sldId id="301" r:id="rId28"/>
    <p:sldId id="300" r:id="rId29"/>
    <p:sldId id="290" r:id="rId30"/>
    <p:sldId id="291" r:id="rId31"/>
    <p:sldId id="292" r:id="rId32"/>
    <p:sldId id="293" r:id="rId33"/>
    <p:sldId id="302" r:id="rId34"/>
    <p:sldId id="303" r:id="rId35"/>
    <p:sldId id="289" r:id="rId36"/>
    <p:sldId id="267" r:id="rId37"/>
    <p:sldId id="274" r:id="rId38"/>
    <p:sldId id="275" r:id="rId39"/>
    <p:sldId id="30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51EFB3-6835-8841-8A3B-821DF33B3BEA}" v="306" dt="2024-06-19T02:47:11.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46"/>
    <p:restoredTop sz="94664"/>
  </p:normalViewPr>
  <p:slideViewPr>
    <p:cSldViewPr snapToGrid="0">
      <p:cViewPr varScale="1">
        <p:scale>
          <a:sx n="72" d="100"/>
          <a:sy n="72" d="100"/>
        </p:scale>
        <p:origin x="6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0012BB-B7C7-E947-9619-C7196F52CAF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GB"/>
        </a:p>
      </dgm:t>
    </dgm:pt>
    <dgm:pt modelId="{48EC545D-4FA7-684B-9346-9DF64624C960}">
      <dgm:prSet phldrT="[Text]"/>
      <dgm:spPr/>
      <dgm:t>
        <a:bodyPr/>
        <a:lstStyle/>
        <a:p>
          <a:pPr>
            <a:lnSpc>
              <a:spcPct val="100000"/>
            </a:lnSpc>
            <a:defRPr cap="all"/>
          </a:pPr>
          <a:r>
            <a:rPr lang="en-GB"/>
            <a:t>Reconnaissance</a:t>
          </a:r>
        </a:p>
      </dgm:t>
    </dgm:pt>
    <dgm:pt modelId="{7DD5C719-7A1B-DE42-811F-E7E34755A193}" type="parTrans" cxnId="{23706517-3EC9-7A44-B89E-8E76383FEEBA}">
      <dgm:prSet/>
      <dgm:spPr/>
      <dgm:t>
        <a:bodyPr/>
        <a:lstStyle/>
        <a:p>
          <a:endParaRPr lang="en-GB"/>
        </a:p>
      </dgm:t>
    </dgm:pt>
    <dgm:pt modelId="{1E1E27D6-9F8E-354C-AE32-1E880235B261}" type="sibTrans" cxnId="{23706517-3EC9-7A44-B89E-8E76383FEEBA}">
      <dgm:prSet/>
      <dgm:spPr/>
      <dgm:t>
        <a:bodyPr/>
        <a:lstStyle/>
        <a:p>
          <a:endParaRPr lang="en-GB"/>
        </a:p>
      </dgm:t>
    </dgm:pt>
    <dgm:pt modelId="{50A8CC1B-26A9-364B-832D-D7A240C80DD2}">
      <dgm:prSet phldrT="[Text]"/>
      <dgm:spPr/>
      <dgm:t>
        <a:bodyPr/>
        <a:lstStyle/>
        <a:p>
          <a:pPr>
            <a:lnSpc>
              <a:spcPct val="100000"/>
            </a:lnSpc>
            <a:defRPr cap="all"/>
          </a:pPr>
          <a:r>
            <a:rPr lang="en-GB"/>
            <a:t>Scanning &amp; Enumeration</a:t>
          </a:r>
        </a:p>
      </dgm:t>
    </dgm:pt>
    <dgm:pt modelId="{E65007A2-249A-754B-82C5-C4B393A144B6}" type="parTrans" cxnId="{DDDE4D84-0C6B-A94C-B40A-5D3850417698}">
      <dgm:prSet/>
      <dgm:spPr/>
      <dgm:t>
        <a:bodyPr/>
        <a:lstStyle/>
        <a:p>
          <a:endParaRPr lang="en-GB"/>
        </a:p>
      </dgm:t>
    </dgm:pt>
    <dgm:pt modelId="{C4C806EA-AAD3-7645-BE49-C6DEA2A586AB}" type="sibTrans" cxnId="{DDDE4D84-0C6B-A94C-B40A-5D3850417698}">
      <dgm:prSet/>
      <dgm:spPr/>
      <dgm:t>
        <a:bodyPr/>
        <a:lstStyle/>
        <a:p>
          <a:endParaRPr lang="en-GB"/>
        </a:p>
      </dgm:t>
    </dgm:pt>
    <dgm:pt modelId="{EEA3FF6D-684E-0A4F-9C69-A31AD6A37794}">
      <dgm:prSet phldrT="[Text]"/>
      <dgm:spPr/>
      <dgm:t>
        <a:bodyPr/>
        <a:lstStyle/>
        <a:p>
          <a:pPr>
            <a:lnSpc>
              <a:spcPct val="100000"/>
            </a:lnSpc>
            <a:defRPr cap="all"/>
          </a:pPr>
          <a:r>
            <a:rPr lang="en-GB"/>
            <a:t>Vulnerability Analysis</a:t>
          </a:r>
        </a:p>
      </dgm:t>
    </dgm:pt>
    <dgm:pt modelId="{4956704D-BA82-EF43-82FB-10E998516F01}" type="parTrans" cxnId="{4B8F30A0-984A-9849-B330-E9A1C5224F3D}">
      <dgm:prSet/>
      <dgm:spPr/>
      <dgm:t>
        <a:bodyPr/>
        <a:lstStyle/>
        <a:p>
          <a:endParaRPr lang="en-GB"/>
        </a:p>
      </dgm:t>
    </dgm:pt>
    <dgm:pt modelId="{005C459C-CA9A-784D-9D29-5F6978158E6D}" type="sibTrans" cxnId="{4B8F30A0-984A-9849-B330-E9A1C5224F3D}">
      <dgm:prSet/>
      <dgm:spPr/>
      <dgm:t>
        <a:bodyPr/>
        <a:lstStyle/>
        <a:p>
          <a:endParaRPr lang="en-GB"/>
        </a:p>
      </dgm:t>
    </dgm:pt>
    <dgm:pt modelId="{1296660D-371E-C348-88A3-E6D8C460BE3A}">
      <dgm:prSet phldrT="[Text]"/>
      <dgm:spPr/>
      <dgm:t>
        <a:bodyPr/>
        <a:lstStyle/>
        <a:p>
          <a:pPr>
            <a:lnSpc>
              <a:spcPct val="100000"/>
            </a:lnSpc>
            <a:defRPr cap="all"/>
          </a:pPr>
          <a:r>
            <a:rPr lang="en-GB"/>
            <a:t>Exploitation</a:t>
          </a:r>
        </a:p>
      </dgm:t>
    </dgm:pt>
    <dgm:pt modelId="{3B7E185D-B521-0045-A937-3FD0DC8A6B14}" type="parTrans" cxnId="{F6588912-DF86-8245-86BC-5BD5CF7498B6}">
      <dgm:prSet/>
      <dgm:spPr/>
      <dgm:t>
        <a:bodyPr/>
        <a:lstStyle/>
        <a:p>
          <a:endParaRPr lang="en-GB"/>
        </a:p>
      </dgm:t>
    </dgm:pt>
    <dgm:pt modelId="{B747E136-BB9B-854C-9A66-029C1ACEC43D}" type="sibTrans" cxnId="{F6588912-DF86-8245-86BC-5BD5CF7498B6}">
      <dgm:prSet/>
      <dgm:spPr/>
      <dgm:t>
        <a:bodyPr/>
        <a:lstStyle/>
        <a:p>
          <a:endParaRPr lang="en-GB"/>
        </a:p>
      </dgm:t>
    </dgm:pt>
    <dgm:pt modelId="{FB2C7BEA-D48D-934C-8AE4-EEE4E1D97646}">
      <dgm:prSet phldrT="[Text]"/>
      <dgm:spPr/>
      <dgm:t>
        <a:bodyPr/>
        <a:lstStyle/>
        <a:p>
          <a:pPr>
            <a:lnSpc>
              <a:spcPct val="100000"/>
            </a:lnSpc>
            <a:defRPr cap="all"/>
          </a:pPr>
          <a:r>
            <a:rPr lang="en-GB"/>
            <a:t>Reporting</a:t>
          </a:r>
        </a:p>
      </dgm:t>
    </dgm:pt>
    <dgm:pt modelId="{81FFB41E-844A-454B-B697-76B784403E77}" type="parTrans" cxnId="{E3A8E11A-1AB9-A840-A497-4D2375247F57}">
      <dgm:prSet/>
      <dgm:spPr/>
      <dgm:t>
        <a:bodyPr/>
        <a:lstStyle/>
        <a:p>
          <a:endParaRPr lang="en-GB"/>
        </a:p>
      </dgm:t>
    </dgm:pt>
    <dgm:pt modelId="{8B3CFBBC-7135-AD45-9909-2EDD36B8C1AE}" type="sibTrans" cxnId="{E3A8E11A-1AB9-A840-A497-4D2375247F57}">
      <dgm:prSet/>
      <dgm:spPr/>
      <dgm:t>
        <a:bodyPr/>
        <a:lstStyle/>
        <a:p>
          <a:endParaRPr lang="en-GB"/>
        </a:p>
      </dgm:t>
    </dgm:pt>
    <dgm:pt modelId="{BD861A87-A17B-4EBD-B0B7-C6CAE80255EB}" type="pres">
      <dgm:prSet presAssocID="{3D0012BB-B7C7-E947-9619-C7196F52CAFC}" presName="root" presStyleCnt="0">
        <dgm:presLayoutVars>
          <dgm:dir/>
          <dgm:resizeHandles val="exact"/>
        </dgm:presLayoutVars>
      </dgm:prSet>
      <dgm:spPr/>
    </dgm:pt>
    <dgm:pt modelId="{6407AD67-57E8-4523-882A-7B7CFC602AF8}" type="pres">
      <dgm:prSet presAssocID="{48EC545D-4FA7-684B-9346-9DF64624C960}" presName="compNode" presStyleCnt="0"/>
      <dgm:spPr/>
    </dgm:pt>
    <dgm:pt modelId="{8DA5B855-D4BC-475E-94B2-C24252C96B5B}" type="pres">
      <dgm:prSet presAssocID="{48EC545D-4FA7-684B-9346-9DF64624C960}" presName="iconBgRect" presStyleLbl="bgShp" presStyleIdx="0" presStyleCnt="5"/>
      <dgm:spPr>
        <a:prstGeom prst="round2DiagRect">
          <a:avLst>
            <a:gd name="adj1" fmla="val 29727"/>
            <a:gd name="adj2" fmla="val 0"/>
          </a:avLst>
        </a:prstGeom>
      </dgm:spPr>
    </dgm:pt>
    <dgm:pt modelId="{60C7FF09-09A5-461B-A17B-F59A0AF34EE2}" type="pres">
      <dgm:prSet presAssocID="{48EC545D-4FA7-684B-9346-9DF64624C96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lot"/>
        </a:ext>
      </dgm:extLst>
    </dgm:pt>
    <dgm:pt modelId="{60B58328-3F60-45EB-983A-CA1FF3B9C0A3}" type="pres">
      <dgm:prSet presAssocID="{48EC545D-4FA7-684B-9346-9DF64624C960}" presName="spaceRect" presStyleCnt="0"/>
      <dgm:spPr/>
    </dgm:pt>
    <dgm:pt modelId="{C5163F63-B58E-48DD-AB2D-C860779F2F59}" type="pres">
      <dgm:prSet presAssocID="{48EC545D-4FA7-684B-9346-9DF64624C960}" presName="textRect" presStyleLbl="revTx" presStyleIdx="0" presStyleCnt="5">
        <dgm:presLayoutVars>
          <dgm:chMax val="1"/>
          <dgm:chPref val="1"/>
        </dgm:presLayoutVars>
      </dgm:prSet>
      <dgm:spPr/>
    </dgm:pt>
    <dgm:pt modelId="{739B28A4-E169-473C-8DE2-302C3965EC37}" type="pres">
      <dgm:prSet presAssocID="{1E1E27D6-9F8E-354C-AE32-1E880235B261}" presName="sibTrans" presStyleCnt="0"/>
      <dgm:spPr/>
    </dgm:pt>
    <dgm:pt modelId="{1825BCBC-7E1F-48F9-AEA0-B4A4A738F8D8}" type="pres">
      <dgm:prSet presAssocID="{50A8CC1B-26A9-364B-832D-D7A240C80DD2}" presName="compNode" presStyleCnt="0"/>
      <dgm:spPr/>
    </dgm:pt>
    <dgm:pt modelId="{829A167D-FEEC-4D6A-A381-C4712157FC23}" type="pres">
      <dgm:prSet presAssocID="{50A8CC1B-26A9-364B-832D-D7A240C80DD2}" presName="iconBgRect" presStyleLbl="bgShp" presStyleIdx="1" presStyleCnt="5"/>
      <dgm:spPr>
        <a:prstGeom prst="round2DiagRect">
          <a:avLst>
            <a:gd name="adj1" fmla="val 29727"/>
            <a:gd name="adj2" fmla="val 0"/>
          </a:avLst>
        </a:prstGeom>
      </dgm:spPr>
    </dgm:pt>
    <dgm:pt modelId="{92F63045-E916-4DBD-9919-47A580CC8961}" type="pres">
      <dgm:prSet presAssocID="{50A8CC1B-26A9-364B-832D-D7A240C80DD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AF411C28-CDC1-445D-B1C0-540A672B2F7C}" type="pres">
      <dgm:prSet presAssocID="{50A8CC1B-26A9-364B-832D-D7A240C80DD2}" presName="spaceRect" presStyleCnt="0"/>
      <dgm:spPr/>
    </dgm:pt>
    <dgm:pt modelId="{9E5766C2-F495-4640-95D9-F9E0CEAAFAC4}" type="pres">
      <dgm:prSet presAssocID="{50A8CC1B-26A9-364B-832D-D7A240C80DD2}" presName="textRect" presStyleLbl="revTx" presStyleIdx="1" presStyleCnt="5">
        <dgm:presLayoutVars>
          <dgm:chMax val="1"/>
          <dgm:chPref val="1"/>
        </dgm:presLayoutVars>
      </dgm:prSet>
      <dgm:spPr/>
    </dgm:pt>
    <dgm:pt modelId="{BE4DE00B-43B7-4336-9CB4-92BB0E174D41}" type="pres">
      <dgm:prSet presAssocID="{C4C806EA-AAD3-7645-BE49-C6DEA2A586AB}" presName="sibTrans" presStyleCnt="0"/>
      <dgm:spPr/>
    </dgm:pt>
    <dgm:pt modelId="{BEC5E201-AE8C-4603-AF86-A2EE8620933A}" type="pres">
      <dgm:prSet presAssocID="{EEA3FF6D-684E-0A4F-9C69-A31AD6A37794}" presName="compNode" presStyleCnt="0"/>
      <dgm:spPr/>
    </dgm:pt>
    <dgm:pt modelId="{8B974634-17B2-41C9-A17D-185AFCEEACBB}" type="pres">
      <dgm:prSet presAssocID="{EEA3FF6D-684E-0A4F-9C69-A31AD6A37794}" presName="iconBgRect" presStyleLbl="bgShp" presStyleIdx="2" presStyleCnt="5"/>
      <dgm:spPr>
        <a:prstGeom prst="round2DiagRect">
          <a:avLst>
            <a:gd name="adj1" fmla="val 29727"/>
            <a:gd name="adj2" fmla="val 0"/>
          </a:avLst>
        </a:prstGeom>
      </dgm:spPr>
    </dgm:pt>
    <dgm:pt modelId="{05691790-0F86-4105-AF8F-FC5871ACE21B}" type="pres">
      <dgm:prSet presAssocID="{EEA3FF6D-684E-0A4F-9C69-A31AD6A3779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1AD1C730-0757-4F5F-B346-F45E549681D6}" type="pres">
      <dgm:prSet presAssocID="{EEA3FF6D-684E-0A4F-9C69-A31AD6A37794}" presName="spaceRect" presStyleCnt="0"/>
      <dgm:spPr/>
    </dgm:pt>
    <dgm:pt modelId="{CF729016-54C0-49E8-89AD-B300A0A9D11D}" type="pres">
      <dgm:prSet presAssocID="{EEA3FF6D-684E-0A4F-9C69-A31AD6A37794}" presName="textRect" presStyleLbl="revTx" presStyleIdx="2" presStyleCnt="5">
        <dgm:presLayoutVars>
          <dgm:chMax val="1"/>
          <dgm:chPref val="1"/>
        </dgm:presLayoutVars>
      </dgm:prSet>
      <dgm:spPr/>
    </dgm:pt>
    <dgm:pt modelId="{8F7A4F53-DE67-4093-AF6A-CD091ABFDE8A}" type="pres">
      <dgm:prSet presAssocID="{005C459C-CA9A-784D-9D29-5F6978158E6D}" presName="sibTrans" presStyleCnt="0"/>
      <dgm:spPr/>
    </dgm:pt>
    <dgm:pt modelId="{BC0C2B88-DDC8-42F9-9C16-5A6EE6F3A4B9}" type="pres">
      <dgm:prSet presAssocID="{1296660D-371E-C348-88A3-E6D8C460BE3A}" presName="compNode" presStyleCnt="0"/>
      <dgm:spPr/>
    </dgm:pt>
    <dgm:pt modelId="{EBDBA889-6F60-432A-AEEF-948EAA5BDE74}" type="pres">
      <dgm:prSet presAssocID="{1296660D-371E-C348-88A3-E6D8C460BE3A}" presName="iconBgRect" presStyleLbl="bgShp" presStyleIdx="3" presStyleCnt="5"/>
      <dgm:spPr>
        <a:prstGeom prst="round2DiagRect">
          <a:avLst>
            <a:gd name="adj1" fmla="val 29727"/>
            <a:gd name="adj2" fmla="val 0"/>
          </a:avLst>
        </a:prstGeom>
      </dgm:spPr>
    </dgm:pt>
    <dgm:pt modelId="{643424DD-39A8-49C4-833C-6C4B5E61F41B}" type="pres">
      <dgm:prSet presAssocID="{1296660D-371E-C348-88A3-E6D8C460BE3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il Rig"/>
        </a:ext>
      </dgm:extLst>
    </dgm:pt>
    <dgm:pt modelId="{5EE93F99-64CA-46A2-8693-EA1F61621A6F}" type="pres">
      <dgm:prSet presAssocID="{1296660D-371E-C348-88A3-E6D8C460BE3A}" presName="spaceRect" presStyleCnt="0"/>
      <dgm:spPr/>
    </dgm:pt>
    <dgm:pt modelId="{43448FC6-A75D-47CB-8E2B-359E7C1686EA}" type="pres">
      <dgm:prSet presAssocID="{1296660D-371E-C348-88A3-E6D8C460BE3A}" presName="textRect" presStyleLbl="revTx" presStyleIdx="3" presStyleCnt="5">
        <dgm:presLayoutVars>
          <dgm:chMax val="1"/>
          <dgm:chPref val="1"/>
        </dgm:presLayoutVars>
      </dgm:prSet>
      <dgm:spPr/>
    </dgm:pt>
    <dgm:pt modelId="{5BF59537-4309-4EC2-8300-DDA3CDE6BFDE}" type="pres">
      <dgm:prSet presAssocID="{B747E136-BB9B-854C-9A66-029C1ACEC43D}" presName="sibTrans" presStyleCnt="0"/>
      <dgm:spPr/>
    </dgm:pt>
    <dgm:pt modelId="{67CAAE23-3C5D-48DA-BD61-22BC3B1A280B}" type="pres">
      <dgm:prSet presAssocID="{FB2C7BEA-D48D-934C-8AE4-EEE4E1D97646}" presName="compNode" presStyleCnt="0"/>
      <dgm:spPr/>
    </dgm:pt>
    <dgm:pt modelId="{C50592E1-9D61-41C4-8303-6E4723371E47}" type="pres">
      <dgm:prSet presAssocID="{FB2C7BEA-D48D-934C-8AE4-EEE4E1D97646}" presName="iconBgRect" presStyleLbl="bgShp" presStyleIdx="4" presStyleCnt="5"/>
      <dgm:spPr>
        <a:prstGeom prst="round2DiagRect">
          <a:avLst>
            <a:gd name="adj1" fmla="val 29727"/>
            <a:gd name="adj2" fmla="val 0"/>
          </a:avLst>
        </a:prstGeom>
      </dgm:spPr>
    </dgm:pt>
    <dgm:pt modelId="{EBEE03D0-A7A9-4642-947F-3856EC49EC9D}" type="pres">
      <dgm:prSet presAssocID="{FB2C7BEA-D48D-934C-8AE4-EEE4E1D9764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439556D5-7DD4-4742-92C2-060496862830}" type="pres">
      <dgm:prSet presAssocID="{FB2C7BEA-D48D-934C-8AE4-EEE4E1D97646}" presName="spaceRect" presStyleCnt="0"/>
      <dgm:spPr/>
    </dgm:pt>
    <dgm:pt modelId="{98C510BB-E65F-4AFB-ADC9-EFDE1A7F5235}" type="pres">
      <dgm:prSet presAssocID="{FB2C7BEA-D48D-934C-8AE4-EEE4E1D97646}" presName="textRect" presStyleLbl="revTx" presStyleIdx="4" presStyleCnt="5">
        <dgm:presLayoutVars>
          <dgm:chMax val="1"/>
          <dgm:chPref val="1"/>
        </dgm:presLayoutVars>
      </dgm:prSet>
      <dgm:spPr/>
    </dgm:pt>
  </dgm:ptLst>
  <dgm:cxnLst>
    <dgm:cxn modelId="{D91A9D01-DA24-CC4B-8841-2A28EEF55A2A}" type="presOf" srcId="{3D0012BB-B7C7-E947-9619-C7196F52CAFC}" destId="{BD861A87-A17B-4EBD-B0B7-C6CAE80255EB}" srcOrd="0" destOrd="0" presId="urn:microsoft.com/office/officeart/2018/5/layout/IconLeafLabelList"/>
    <dgm:cxn modelId="{DA82CA08-4910-544D-A484-346A0D686E16}" type="presOf" srcId="{50A8CC1B-26A9-364B-832D-D7A240C80DD2}" destId="{9E5766C2-F495-4640-95D9-F9E0CEAAFAC4}" srcOrd="0" destOrd="0" presId="urn:microsoft.com/office/officeart/2018/5/layout/IconLeafLabelList"/>
    <dgm:cxn modelId="{F6588912-DF86-8245-86BC-5BD5CF7498B6}" srcId="{3D0012BB-B7C7-E947-9619-C7196F52CAFC}" destId="{1296660D-371E-C348-88A3-E6D8C460BE3A}" srcOrd="3" destOrd="0" parTransId="{3B7E185D-B521-0045-A937-3FD0DC8A6B14}" sibTransId="{B747E136-BB9B-854C-9A66-029C1ACEC43D}"/>
    <dgm:cxn modelId="{23706517-3EC9-7A44-B89E-8E76383FEEBA}" srcId="{3D0012BB-B7C7-E947-9619-C7196F52CAFC}" destId="{48EC545D-4FA7-684B-9346-9DF64624C960}" srcOrd="0" destOrd="0" parTransId="{7DD5C719-7A1B-DE42-811F-E7E34755A193}" sibTransId="{1E1E27D6-9F8E-354C-AE32-1E880235B261}"/>
    <dgm:cxn modelId="{E3A8E11A-1AB9-A840-A497-4D2375247F57}" srcId="{3D0012BB-B7C7-E947-9619-C7196F52CAFC}" destId="{FB2C7BEA-D48D-934C-8AE4-EEE4E1D97646}" srcOrd="4" destOrd="0" parTransId="{81FFB41E-844A-454B-B697-76B784403E77}" sibTransId="{8B3CFBBC-7135-AD45-9909-2EDD36B8C1AE}"/>
    <dgm:cxn modelId="{5BBB5950-FE07-AF40-A7DC-17531B17BD71}" type="presOf" srcId="{1296660D-371E-C348-88A3-E6D8C460BE3A}" destId="{43448FC6-A75D-47CB-8E2B-359E7C1686EA}" srcOrd="0" destOrd="0" presId="urn:microsoft.com/office/officeart/2018/5/layout/IconLeafLabelList"/>
    <dgm:cxn modelId="{D23A707D-2B23-5D45-A883-7FD5B256CBF1}" type="presOf" srcId="{FB2C7BEA-D48D-934C-8AE4-EEE4E1D97646}" destId="{98C510BB-E65F-4AFB-ADC9-EFDE1A7F5235}" srcOrd="0" destOrd="0" presId="urn:microsoft.com/office/officeart/2018/5/layout/IconLeafLabelList"/>
    <dgm:cxn modelId="{DDDE4D84-0C6B-A94C-B40A-5D3850417698}" srcId="{3D0012BB-B7C7-E947-9619-C7196F52CAFC}" destId="{50A8CC1B-26A9-364B-832D-D7A240C80DD2}" srcOrd="1" destOrd="0" parTransId="{E65007A2-249A-754B-82C5-C4B393A144B6}" sibTransId="{C4C806EA-AAD3-7645-BE49-C6DEA2A586AB}"/>
    <dgm:cxn modelId="{4B8F30A0-984A-9849-B330-E9A1C5224F3D}" srcId="{3D0012BB-B7C7-E947-9619-C7196F52CAFC}" destId="{EEA3FF6D-684E-0A4F-9C69-A31AD6A37794}" srcOrd="2" destOrd="0" parTransId="{4956704D-BA82-EF43-82FB-10E998516F01}" sibTransId="{005C459C-CA9A-784D-9D29-5F6978158E6D}"/>
    <dgm:cxn modelId="{15B754FB-87EC-204E-A9E2-576FD660C796}" type="presOf" srcId="{EEA3FF6D-684E-0A4F-9C69-A31AD6A37794}" destId="{CF729016-54C0-49E8-89AD-B300A0A9D11D}" srcOrd="0" destOrd="0" presId="urn:microsoft.com/office/officeart/2018/5/layout/IconLeafLabelList"/>
    <dgm:cxn modelId="{97AFDBFD-2FE4-0B48-B89B-04AE0BBD8B28}" type="presOf" srcId="{48EC545D-4FA7-684B-9346-9DF64624C960}" destId="{C5163F63-B58E-48DD-AB2D-C860779F2F59}" srcOrd="0" destOrd="0" presId="urn:microsoft.com/office/officeart/2018/5/layout/IconLeafLabelList"/>
    <dgm:cxn modelId="{F30D9C47-807B-4243-A3AF-D42672EC624B}" type="presParOf" srcId="{BD861A87-A17B-4EBD-B0B7-C6CAE80255EB}" destId="{6407AD67-57E8-4523-882A-7B7CFC602AF8}" srcOrd="0" destOrd="0" presId="urn:microsoft.com/office/officeart/2018/5/layout/IconLeafLabelList"/>
    <dgm:cxn modelId="{0C6E013F-F1C1-7640-A313-AE557213FAEA}" type="presParOf" srcId="{6407AD67-57E8-4523-882A-7B7CFC602AF8}" destId="{8DA5B855-D4BC-475E-94B2-C24252C96B5B}" srcOrd="0" destOrd="0" presId="urn:microsoft.com/office/officeart/2018/5/layout/IconLeafLabelList"/>
    <dgm:cxn modelId="{DB0592F0-B8A7-9449-BBF5-D602B2A9DB6E}" type="presParOf" srcId="{6407AD67-57E8-4523-882A-7B7CFC602AF8}" destId="{60C7FF09-09A5-461B-A17B-F59A0AF34EE2}" srcOrd="1" destOrd="0" presId="urn:microsoft.com/office/officeart/2018/5/layout/IconLeafLabelList"/>
    <dgm:cxn modelId="{2CB3D378-C9C1-F74E-8883-F84D325986CF}" type="presParOf" srcId="{6407AD67-57E8-4523-882A-7B7CFC602AF8}" destId="{60B58328-3F60-45EB-983A-CA1FF3B9C0A3}" srcOrd="2" destOrd="0" presId="urn:microsoft.com/office/officeart/2018/5/layout/IconLeafLabelList"/>
    <dgm:cxn modelId="{69D2E38C-CD01-574A-9CC3-3DA16D903FA0}" type="presParOf" srcId="{6407AD67-57E8-4523-882A-7B7CFC602AF8}" destId="{C5163F63-B58E-48DD-AB2D-C860779F2F59}" srcOrd="3" destOrd="0" presId="urn:microsoft.com/office/officeart/2018/5/layout/IconLeafLabelList"/>
    <dgm:cxn modelId="{E09DF184-4391-4346-9B19-21C9B97DAF1A}" type="presParOf" srcId="{BD861A87-A17B-4EBD-B0B7-C6CAE80255EB}" destId="{739B28A4-E169-473C-8DE2-302C3965EC37}" srcOrd="1" destOrd="0" presId="urn:microsoft.com/office/officeart/2018/5/layout/IconLeafLabelList"/>
    <dgm:cxn modelId="{56D48D1C-471B-764A-948F-4A0806152B12}" type="presParOf" srcId="{BD861A87-A17B-4EBD-B0B7-C6CAE80255EB}" destId="{1825BCBC-7E1F-48F9-AEA0-B4A4A738F8D8}" srcOrd="2" destOrd="0" presId="urn:microsoft.com/office/officeart/2018/5/layout/IconLeafLabelList"/>
    <dgm:cxn modelId="{113D154F-B998-A64A-9446-9CFDDA5743B5}" type="presParOf" srcId="{1825BCBC-7E1F-48F9-AEA0-B4A4A738F8D8}" destId="{829A167D-FEEC-4D6A-A381-C4712157FC23}" srcOrd="0" destOrd="0" presId="urn:microsoft.com/office/officeart/2018/5/layout/IconLeafLabelList"/>
    <dgm:cxn modelId="{E1C626EA-4D69-6343-8A7F-01198E539ED1}" type="presParOf" srcId="{1825BCBC-7E1F-48F9-AEA0-B4A4A738F8D8}" destId="{92F63045-E916-4DBD-9919-47A580CC8961}" srcOrd="1" destOrd="0" presId="urn:microsoft.com/office/officeart/2018/5/layout/IconLeafLabelList"/>
    <dgm:cxn modelId="{29E1BF5A-20E5-5048-BCDE-DE49150B5756}" type="presParOf" srcId="{1825BCBC-7E1F-48F9-AEA0-B4A4A738F8D8}" destId="{AF411C28-CDC1-445D-B1C0-540A672B2F7C}" srcOrd="2" destOrd="0" presId="urn:microsoft.com/office/officeart/2018/5/layout/IconLeafLabelList"/>
    <dgm:cxn modelId="{D1E1C534-4176-8344-ABF5-8B3A41E230EC}" type="presParOf" srcId="{1825BCBC-7E1F-48F9-AEA0-B4A4A738F8D8}" destId="{9E5766C2-F495-4640-95D9-F9E0CEAAFAC4}" srcOrd="3" destOrd="0" presId="urn:microsoft.com/office/officeart/2018/5/layout/IconLeafLabelList"/>
    <dgm:cxn modelId="{F6C3AEDA-17AB-C24B-853A-680046B9D974}" type="presParOf" srcId="{BD861A87-A17B-4EBD-B0B7-C6CAE80255EB}" destId="{BE4DE00B-43B7-4336-9CB4-92BB0E174D41}" srcOrd="3" destOrd="0" presId="urn:microsoft.com/office/officeart/2018/5/layout/IconLeafLabelList"/>
    <dgm:cxn modelId="{A93EFE1A-65EC-3947-A328-E86F05A6C60B}" type="presParOf" srcId="{BD861A87-A17B-4EBD-B0B7-C6CAE80255EB}" destId="{BEC5E201-AE8C-4603-AF86-A2EE8620933A}" srcOrd="4" destOrd="0" presId="urn:microsoft.com/office/officeart/2018/5/layout/IconLeafLabelList"/>
    <dgm:cxn modelId="{BE8CD1DE-057B-B34D-A0A3-4B208B4CCC8D}" type="presParOf" srcId="{BEC5E201-AE8C-4603-AF86-A2EE8620933A}" destId="{8B974634-17B2-41C9-A17D-185AFCEEACBB}" srcOrd="0" destOrd="0" presId="urn:microsoft.com/office/officeart/2018/5/layout/IconLeafLabelList"/>
    <dgm:cxn modelId="{AD578B80-45D2-4F4F-893F-BCAC759E6ECA}" type="presParOf" srcId="{BEC5E201-AE8C-4603-AF86-A2EE8620933A}" destId="{05691790-0F86-4105-AF8F-FC5871ACE21B}" srcOrd="1" destOrd="0" presId="urn:microsoft.com/office/officeart/2018/5/layout/IconLeafLabelList"/>
    <dgm:cxn modelId="{6A146028-A130-1548-B3FC-0A1EEF9C162F}" type="presParOf" srcId="{BEC5E201-AE8C-4603-AF86-A2EE8620933A}" destId="{1AD1C730-0757-4F5F-B346-F45E549681D6}" srcOrd="2" destOrd="0" presId="urn:microsoft.com/office/officeart/2018/5/layout/IconLeafLabelList"/>
    <dgm:cxn modelId="{D7B92987-C1C6-454F-8A5A-ACDCABCC6A85}" type="presParOf" srcId="{BEC5E201-AE8C-4603-AF86-A2EE8620933A}" destId="{CF729016-54C0-49E8-89AD-B300A0A9D11D}" srcOrd="3" destOrd="0" presId="urn:microsoft.com/office/officeart/2018/5/layout/IconLeafLabelList"/>
    <dgm:cxn modelId="{07C3575D-04B0-0344-AC18-5F75B0168BF8}" type="presParOf" srcId="{BD861A87-A17B-4EBD-B0B7-C6CAE80255EB}" destId="{8F7A4F53-DE67-4093-AF6A-CD091ABFDE8A}" srcOrd="5" destOrd="0" presId="urn:microsoft.com/office/officeart/2018/5/layout/IconLeafLabelList"/>
    <dgm:cxn modelId="{8AE2DC0F-FA74-0840-A6CA-CFA57CB6373F}" type="presParOf" srcId="{BD861A87-A17B-4EBD-B0B7-C6CAE80255EB}" destId="{BC0C2B88-DDC8-42F9-9C16-5A6EE6F3A4B9}" srcOrd="6" destOrd="0" presId="urn:microsoft.com/office/officeart/2018/5/layout/IconLeafLabelList"/>
    <dgm:cxn modelId="{F33AB958-355A-B848-9C3B-83BD9C30923D}" type="presParOf" srcId="{BC0C2B88-DDC8-42F9-9C16-5A6EE6F3A4B9}" destId="{EBDBA889-6F60-432A-AEEF-948EAA5BDE74}" srcOrd="0" destOrd="0" presId="urn:microsoft.com/office/officeart/2018/5/layout/IconLeafLabelList"/>
    <dgm:cxn modelId="{E908CCBE-3778-0A43-89CB-B8D2BC3F20CF}" type="presParOf" srcId="{BC0C2B88-DDC8-42F9-9C16-5A6EE6F3A4B9}" destId="{643424DD-39A8-49C4-833C-6C4B5E61F41B}" srcOrd="1" destOrd="0" presId="urn:microsoft.com/office/officeart/2018/5/layout/IconLeafLabelList"/>
    <dgm:cxn modelId="{8245E4BB-2E2B-1747-9EAA-2F973D745A7F}" type="presParOf" srcId="{BC0C2B88-DDC8-42F9-9C16-5A6EE6F3A4B9}" destId="{5EE93F99-64CA-46A2-8693-EA1F61621A6F}" srcOrd="2" destOrd="0" presId="urn:microsoft.com/office/officeart/2018/5/layout/IconLeafLabelList"/>
    <dgm:cxn modelId="{6B74E0A5-C73F-4242-998A-2B4122D1197C}" type="presParOf" srcId="{BC0C2B88-DDC8-42F9-9C16-5A6EE6F3A4B9}" destId="{43448FC6-A75D-47CB-8E2B-359E7C1686EA}" srcOrd="3" destOrd="0" presId="urn:microsoft.com/office/officeart/2018/5/layout/IconLeafLabelList"/>
    <dgm:cxn modelId="{BCB7EBFB-A4AA-3A49-886D-149562D802E0}" type="presParOf" srcId="{BD861A87-A17B-4EBD-B0B7-C6CAE80255EB}" destId="{5BF59537-4309-4EC2-8300-DDA3CDE6BFDE}" srcOrd="7" destOrd="0" presId="urn:microsoft.com/office/officeart/2018/5/layout/IconLeafLabelList"/>
    <dgm:cxn modelId="{0D066CCF-5A04-7041-9842-D8A43701DA59}" type="presParOf" srcId="{BD861A87-A17B-4EBD-B0B7-C6CAE80255EB}" destId="{67CAAE23-3C5D-48DA-BD61-22BC3B1A280B}" srcOrd="8" destOrd="0" presId="urn:microsoft.com/office/officeart/2018/5/layout/IconLeafLabelList"/>
    <dgm:cxn modelId="{EC3E6E3B-1621-2F40-85F6-33B2123814A4}" type="presParOf" srcId="{67CAAE23-3C5D-48DA-BD61-22BC3B1A280B}" destId="{C50592E1-9D61-41C4-8303-6E4723371E47}" srcOrd="0" destOrd="0" presId="urn:microsoft.com/office/officeart/2018/5/layout/IconLeafLabelList"/>
    <dgm:cxn modelId="{087C9D4A-251B-904E-8D31-4123276C811F}" type="presParOf" srcId="{67CAAE23-3C5D-48DA-BD61-22BC3B1A280B}" destId="{EBEE03D0-A7A9-4642-947F-3856EC49EC9D}" srcOrd="1" destOrd="0" presId="urn:microsoft.com/office/officeart/2018/5/layout/IconLeafLabelList"/>
    <dgm:cxn modelId="{0AA46A6C-BA09-7945-BAC2-A47E80E97DAC}" type="presParOf" srcId="{67CAAE23-3C5D-48DA-BD61-22BC3B1A280B}" destId="{439556D5-7DD4-4742-92C2-060496862830}" srcOrd="2" destOrd="0" presId="urn:microsoft.com/office/officeart/2018/5/layout/IconLeafLabelList"/>
    <dgm:cxn modelId="{FC1FA48B-9766-D146-A6C0-6E3EE2986271}" type="presParOf" srcId="{67CAAE23-3C5D-48DA-BD61-22BC3B1A280B}" destId="{98C510BB-E65F-4AFB-ADC9-EFDE1A7F5235}"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5B855-D4BC-475E-94B2-C24252C96B5B}">
      <dsp:nvSpPr>
        <dsp:cNvPr id="0" name=""/>
        <dsp:cNvSpPr/>
      </dsp:nvSpPr>
      <dsp:spPr>
        <a:xfrm>
          <a:off x="316516" y="779244"/>
          <a:ext cx="983267" cy="98326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C7FF09-09A5-461B-A17B-F59A0AF34EE2}">
      <dsp:nvSpPr>
        <dsp:cNvPr id="0" name=""/>
        <dsp:cNvSpPr/>
      </dsp:nvSpPr>
      <dsp:spPr>
        <a:xfrm>
          <a:off x="526065" y="988792"/>
          <a:ext cx="564169" cy="5641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163F63-B58E-48DD-AB2D-C860779F2F59}">
      <dsp:nvSpPr>
        <dsp:cNvPr id="0" name=""/>
        <dsp:cNvSpPr/>
      </dsp:nvSpPr>
      <dsp:spPr>
        <a:xfrm>
          <a:off x="2193" y="2068775"/>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GB" sz="1300" kern="1200"/>
            <a:t>Reconnaissance</a:t>
          </a:r>
        </a:p>
      </dsp:txBody>
      <dsp:txXfrm>
        <a:off x="2193" y="2068775"/>
        <a:ext cx="1611914" cy="644765"/>
      </dsp:txXfrm>
    </dsp:sp>
    <dsp:sp modelId="{829A167D-FEEC-4D6A-A381-C4712157FC23}">
      <dsp:nvSpPr>
        <dsp:cNvPr id="0" name=""/>
        <dsp:cNvSpPr/>
      </dsp:nvSpPr>
      <dsp:spPr>
        <a:xfrm>
          <a:off x="2210515" y="779244"/>
          <a:ext cx="983267" cy="98326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63045-E916-4DBD-9919-47A580CC8961}">
      <dsp:nvSpPr>
        <dsp:cNvPr id="0" name=""/>
        <dsp:cNvSpPr/>
      </dsp:nvSpPr>
      <dsp:spPr>
        <a:xfrm>
          <a:off x="2420064" y="988792"/>
          <a:ext cx="564169" cy="5641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5766C2-F495-4640-95D9-F9E0CEAAFAC4}">
      <dsp:nvSpPr>
        <dsp:cNvPr id="0" name=""/>
        <dsp:cNvSpPr/>
      </dsp:nvSpPr>
      <dsp:spPr>
        <a:xfrm>
          <a:off x="1896192" y="2068775"/>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GB" sz="1300" kern="1200"/>
            <a:t>Scanning &amp; Enumeration</a:t>
          </a:r>
        </a:p>
      </dsp:txBody>
      <dsp:txXfrm>
        <a:off x="1896192" y="2068775"/>
        <a:ext cx="1611914" cy="644765"/>
      </dsp:txXfrm>
    </dsp:sp>
    <dsp:sp modelId="{8B974634-17B2-41C9-A17D-185AFCEEACBB}">
      <dsp:nvSpPr>
        <dsp:cNvPr id="0" name=""/>
        <dsp:cNvSpPr/>
      </dsp:nvSpPr>
      <dsp:spPr>
        <a:xfrm>
          <a:off x="4104514" y="779244"/>
          <a:ext cx="983267" cy="98326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691790-0F86-4105-AF8F-FC5871ACE21B}">
      <dsp:nvSpPr>
        <dsp:cNvPr id="0" name=""/>
        <dsp:cNvSpPr/>
      </dsp:nvSpPr>
      <dsp:spPr>
        <a:xfrm>
          <a:off x="4314063" y="988792"/>
          <a:ext cx="564169" cy="5641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729016-54C0-49E8-89AD-B300A0A9D11D}">
      <dsp:nvSpPr>
        <dsp:cNvPr id="0" name=""/>
        <dsp:cNvSpPr/>
      </dsp:nvSpPr>
      <dsp:spPr>
        <a:xfrm>
          <a:off x="3790191" y="2068775"/>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GB" sz="1300" kern="1200"/>
            <a:t>Vulnerability Analysis</a:t>
          </a:r>
        </a:p>
      </dsp:txBody>
      <dsp:txXfrm>
        <a:off x="3790191" y="2068775"/>
        <a:ext cx="1611914" cy="644765"/>
      </dsp:txXfrm>
    </dsp:sp>
    <dsp:sp modelId="{EBDBA889-6F60-432A-AEEF-948EAA5BDE74}">
      <dsp:nvSpPr>
        <dsp:cNvPr id="0" name=""/>
        <dsp:cNvSpPr/>
      </dsp:nvSpPr>
      <dsp:spPr>
        <a:xfrm>
          <a:off x="5998513" y="779244"/>
          <a:ext cx="983267" cy="983267"/>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3424DD-39A8-49C4-833C-6C4B5E61F41B}">
      <dsp:nvSpPr>
        <dsp:cNvPr id="0" name=""/>
        <dsp:cNvSpPr/>
      </dsp:nvSpPr>
      <dsp:spPr>
        <a:xfrm>
          <a:off x="6208062" y="988792"/>
          <a:ext cx="564169" cy="5641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448FC6-A75D-47CB-8E2B-359E7C1686EA}">
      <dsp:nvSpPr>
        <dsp:cNvPr id="0" name=""/>
        <dsp:cNvSpPr/>
      </dsp:nvSpPr>
      <dsp:spPr>
        <a:xfrm>
          <a:off x="5684190" y="2068775"/>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GB" sz="1300" kern="1200"/>
            <a:t>Exploitation</a:t>
          </a:r>
        </a:p>
      </dsp:txBody>
      <dsp:txXfrm>
        <a:off x="5684190" y="2068775"/>
        <a:ext cx="1611914" cy="644765"/>
      </dsp:txXfrm>
    </dsp:sp>
    <dsp:sp modelId="{C50592E1-9D61-41C4-8303-6E4723371E47}">
      <dsp:nvSpPr>
        <dsp:cNvPr id="0" name=""/>
        <dsp:cNvSpPr/>
      </dsp:nvSpPr>
      <dsp:spPr>
        <a:xfrm>
          <a:off x="7892512" y="779244"/>
          <a:ext cx="983267" cy="983267"/>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EE03D0-A7A9-4642-947F-3856EC49EC9D}">
      <dsp:nvSpPr>
        <dsp:cNvPr id="0" name=""/>
        <dsp:cNvSpPr/>
      </dsp:nvSpPr>
      <dsp:spPr>
        <a:xfrm>
          <a:off x="8102061" y="988792"/>
          <a:ext cx="564169" cy="5641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C510BB-E65F-4AFB-ADC9-EFDE1A7F5235}">
      <dsp:nvSpPr>
        <dsp:cNvPr id="0" name=""/>
        <dsp:cNvSpPr/>
      </dsp:nvSpPr>
      <dsp:spPr>
        <a:xfrm>
          <a:off x="7578189" y="2068775"/>
          <a:ext cx="1611914" cy="644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GB" sz="1300" kern="1200"/>
            <a:t>Reporting</a:t>
          </a:r>
        </a:p>
      </dsp:txBody>
      <dsp:txXfrm>
        <a:off x="7578189" y="2068775"/>
        <a:ext cx="1611914" cy="644765"/>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0DE2C-F13B-8045-9C4F-97A656CB5BC1}" type="datetimeFigureOut">
              <a:rPr lang="en-US" smtClean="0"/>
              <a:t>6/19/2024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C65DA-8842-924C-988E-06DADE03C67E}" type="slidenum">
              <a:rPr lang="en-US" smtClean="0"/>
              <a:t>‹#›</a:t>
            </a:fld>
            <a:endParaRPr lang="en-US"/>
          </a:p>
        </p:txBody>
      </p:sp>
    </p:spTree>
    <p:extLst>
      <p:ext uri="{BB962C8B-B14F-4D97-AF65-F5344CB8AC3E}">
        <p14:creationId xmlns:p14="http://schemas.microsoft.com/office/powerpoint/2010/main" val="363068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C65DA-8842-924C-988E-06DADE03C67E}" type="slidenum">
              <a:rPr lang="en-US" smtClean="0"/>
              <a:t>1</a:t>
            </a:fld>
            <a:endParaRPr lang="en-US"/>
          </a:p>
        </p:txBody>
      </p:sp>
    </p:spTree>
    <p:extLst>
      <p:ext uri="{BB962C8B-B14F-4D97-AF65-F5344CB8AC3E}">
        <p14:creationId xmlns:p14="http://schemas.microsoft.com/office/powerpoint/2010/main" val="39537834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2" descr="logo-img">
            <a:extLst>
              <a:ext uri="{FF2B5EF4-FFF2-40B4-BE49-F238E27FC236}">
                <a16:creationId xmlns:a16="http://schemas.microsoft.com/office/drawing/2014/main" id="{979FD9B7-DF40-53C2-0190-F057DA4C64F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542461" y="6300932"/>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13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259149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pic>
        <p:nvPicPr>
          <p:cNvPr id="7" name="Picture 2" descr="logo-img">
            <a:extLst>
              <a:ext uri="{FF2B5EF4-FFF2-40B4-BE49-F238E27FC236}">
                <a16:creationId xmlns:a16="http://schemas.microsoft.com/office/drawing/2014/main" id="{B5CFC0F6-8B96-9CF9-2A2F-976736FF133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80419" y="150833"/>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839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26249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521682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401939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pic>
        <p:nvPicPr>
          <p:cNvPr id="5" name="Picture 2" descr="logo-img">
            <a:extLst>
              <a:ext uri="{FF2B5EF4-FFF2-40B4-BE49-F238E27FC236}">
                <a16:creationId xmlns:a16="http://schemas.microsoft.com/office/drawing/2014/main" id="{6BE00919-BDC6-940D-E25C-2EDA193EDC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42461" y="6259823"/>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702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914177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5523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2" descr="logo-img">
            <a:extLst>
              <a:ext uri="{FF2B5EF4-FFF2-40B4-BE49-F238E27FC236}">
                <a16:creationId xmlns:a16="http://schemas.microsoft.com/office/drawing/2014/main" id="{639088AE-92ED-7CD8-82B6-47D894B97FA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33955" y="6342042"/>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995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9754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6/19/2024</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3">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2" descr="logo-img">
            <a:extLst>
              <a:ext uri="{FF2B5EF4-FFF2-40B4-BE49-F238E27FC236}">
                <a16:creationId xmlns:a16="http://schemas.microsoft.com/office/drawing/2014/main" id="{876C878A-8D12-A577-A314-92300300A9AE}"/>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5542461" y="6300932"/>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78130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38" r:id="rId7"/>
    <p:sldLayoutId id="2147483739" r:id="rId8"/>
    <p:sldLayoutId id="2147483740" r:id="rId9"/>
    <p:sldLayoutId id="2147483741" r:id="rId10"/>
    <p:sldLayoutId id="2147483748"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sv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8.sv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0.sv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3.jpeg"/></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FFC321AD-2C92-446F-AF58-8CAA634BF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3EA855B9-EE27-4441-846C-35DF1C648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colorful shapes&#10;&#10;Description automatically generated">
            <a:extLst>
              <a:ext uri="{FF2B5EF4-FFF2-40B4-BE49-F238E27FC236}">
                <a16:creationId xmlns:a16="http://schemas.microsoft.com/office/drawing/2014/main" id="{0F437BA1-A9AA-A804-977F-3E051EB53A1D}"/>
              </a:ext>
            </a:extLst>
          </p:cNvPr>
          <p:cNvPicPr>
            <a:picLocks noChangeAspect="1"/>
          </p:cNvPicPr>
          <p:nvPr/>
        </p:nvPicPr>
        <p:blipFill rotWithShape="1">
          <a:blip r:embed="rId3">
            <a:alphaModFix amt="50000"/>
          </a:blip>
          <a:srcRect/>
          <a:stretch/>
        </p:blipFill>
        <p:spPr>
          <a:xfrm>
            <a:off x="20" y="10"/>
            <a:ext cx="12191979" cy="6857989"/>
          </a:xfrm>
          <a:prstGeom prst="rect">
            <a:avLst/>
          </a:prstGeom>
        </p:spPr>
      </p:pic>
      <p:sp>
        <p:nvSpPr>
          <p:cNvPr id="2" name="Title 1">
            <a:extLst>
              <a:ext uri="{FF2B5EF4-FFF2-40B4-BE49-F238E27FC236}">
                <a16:creationId xmlns:a16="http://schemas.microsoft.com/office/drawing/2014/main" id="{67202DCF-56D4-7093-CF49-5675CE203794}"/>
              </a:ext>
            </a:extLst>
          </p:cNvPr>
          <p:cNvSpPr>
            <a:spLocks noGrp="1"/>
          </p:cNvSpPr>
          <p:nvPr>
            <p:ph type="ctrTitle"/>
          </p:nvPr>
        </p:nvSpPr>
        <p:spPr>
          <a:xfrm>
            <a:off x="1600200" y="1261872"/>
            <a:ext cx="7142018" cy="2852928"/>
          </a:xfrm>
        </p:spPr>
        <p:txBody>
          <a:bodyPr>
            <a:normAutofit/>
          </a:bodyPr>
          <a:lstStyle/>
          <a:p>
            <a:r>
              <a:rPr lang="en-US">
                <a:solidFill>
                  <a:srgbClr val="FFFFFF"/>
                </a:solidFill>
              </a:rPr>
              <a:t>Kali Linux – Security tools</a:t>
            </a:r>
          </a:p>
        </p:txBody>
      </p:sp>
      <p:sp>
        <p:nvSpPr>
          <p:cNvPr id="3" name="Subtitle 2">
            <a:extLst>
              <a:ext uri="{FF2B5EF4-FFF2-40B4-BE49-F238E27FC236}">
                <a16:creationId xmlns:a16="http://schemas.microsoft.com/office/drawing/2014/main" id="{8A3CD391-3B12-A440-1990-C1B21C55655C}"/>
              </a:ext>
            </a:extLst>
          </p:cNvPr>
          <p:cNvSpPr>
            <a:spLocks noGrp="1"/>
          </p:cNvSpPr>
          <p:nvPr>
            <p:ph type="subTitle" idx="1"/>
          </p:nvPr>
        </p:nvSpPr>
        <p:spPr>
          <a:xfrm>
            <a:off x="1600200" y="4681728"/>
            <a:ext cx="7142018" cy="929296"/>
          </a:xfrm>
        </p:spPr>
        <p:txBody>
          <a:bodyPr>
            <a:normAutofit/>
          </a:bodyPr>
          <a:lstStyle/>
          <a:p>
            <a:r>
              <a:rPr lang="en-US">
                <a:solidFill>
                  <a:srgbClr val="FFFFFF"/>
                </a:solidFill>
              </a:rPr>
              <a:t>SadhasivasubramanianH</a:t>
            </a:r>
            <a:endParaRPr lang="en-US" dirty="0">
              <a:solidFill>
                <a:srgbClr val="FFFFFF"/>
              </a:solidFill>
            </a:endParaRPr>
          </a:p>
        </p:txBody>
      </p:sp>
      <p:sp>
        <p:nvSpPr>
          <p:cNvPr id="93" name="Rectangle 92">
            <a:extLst>
              <a:ext uri="{FF2B5EF4-FFF2-40B4-BE49-F238E27FC236}">
                <a16:creationId xmlns:a16="http://schemas.microsoft.com/office/drawing/2014/main" id="{2BF5D4DB-368A-4B23-81E4-E0454BAD8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253" y="322803"/>
            <a:ext cx="642729" cy="2930667"/>
          </a:xfrm>
          <a:prstGeom prst="rect">
            <a:avLst/>
          </a:prstGeom>
          <a:blipFill dpi="0" rotWithShape="1">
            <a:blip r:embed="rId4">
              <a:alphaModFix amt="99000"/>
              <a:extLst>
                <a:ext uri="{96DAC541-7B7A-43D3-8B79-37D633B846F1}">
                  <asvg:svgBlip xmlns:asvg="http://schemas.microsoft.com/office/drawing/2016/SVG/main" r:embed="rId5"/>
                </a:ext>
              </a:extLst>
            </a:blip>
            <a:srcRect/>
            <a:tile tx="0" ty="0" sx="6000" sy="6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372D7B9-36D5-4C1F-B7C9-36717C28F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logo-img">
            <a:extLst>
              <a:ext uri="{FF2B5EF4-FFF2-40B4-BE49-F238E27FC236}">
                <a16:creationId xmlns:a16="http://schemas.microsoft.com/office/drawing/2014/main" id="{10390995-D9F6-01A5-64A3-9C19B7FED2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29866" y="5387352"/>
            <a:ext cx="2299801" cy="92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58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A4392D-650F-79A9-0C8D-FE9ABBDC07BA}"/>
              </a:ext>
            </a:extLst>
          </p:cNvPr>
          <p:cNvSpPr>
            <a:spLocks noGrp="1"/>
          </p:cNvSpPr>
          <p:nvPr>
            <p:ph type="title"/>
          </p:nvPr>
        </p:nvSpPr>
        <p:spPr>
          <a:xfrm>
            <a:off x="814656" y="665389"/>
            <a:ext cx="5807818" cy="1507193"/>
          </a:xfrm>
        </p:spPr>
        <p:txBody>
          <a:bodyPr anchor="ctr">
            <a:normAutofit/>
          </a:bodyPr>
          <a:lstStyle/>
          <a:p>
            <a:r>
              <a:rPr lang="en-US" dirty="0"/>
              <a:t>AGENDA</a:t>
            </a:r>
          </a:p>
        </p:txBody>
      </p:sp>
      <p:sp>
        <p:nvSpPr>
          <p:cNvPr id="18" name="Rectangle 17">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053B81-26C6-9FA2-9E6A-A62B94AFE44D}"/>
              </a:ext>
            </a:extLst>
          </p:cNvPr>
          <p:cNvSpPr>
            <a:spLocks noGrp="1"/>
          </p:cNvSpPr>
          <p:nvPr>
            <p:ph idx="1"/>
          </p:nvPr>
        </p:nvSpPr>
        <p:spPr>
          <a:xfrm>
            <a:off x="814656" y="2400301"/>
            <a:ext cx="5568215" cy="3733800"/>
          </a:xfrm>
        </p:spPr>
        <p:txBody>
          <a:bodyPr>
            <a:normAutofit/>
          </a:bodyPr>
          <a:lstStyle/>
          <a:p>
            <a:r>
              <a:rPr lang="en-US" dirty="0"/>
              <a:t>Why Kali Linux tools?</a:t>
            </a:r>
          </a:p>
          <a:p>
            <a:r>
              <a:rPr lang="en-US" dirty="0"/>
              <a:t>Testing phases</a:t>
            </a:r>
          </a:p>
          <a:p>
            <a:r>
              <a:rPr lang="en-US" dirty="0"/>
              <a:t>Reconnaissance tools</a:t>
            </a:r>
          </a:p>
          <a:p>
            <a:r>
              <a:rPr lang="en-US" dirty="0"/>
              <a:t>Scanning and enumeration tools</a:t>
            </a:r>
          </a:p>
          <a:p>
            <a:r>
              <a:rPr lang="en-US" dirty="0"/>
              <a:t>Exploitation tools</a:t>
            </a:r>
          </a:p>
          <a:p>
            <a:r>
              <a:rPr lang="en-US" dirty="0"/>
              <a:t>Bonus tool !</a:t>
            </a:r>
          </a:p>
          <a:p>
            <a:endParaRPr lang="en-US" dirty="0"/>
          </a:p>
        </p:txBody>
      </p:sp>
      <p:sp>
        <p:nvSpPr>
          <p:cNvPr id="19"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 name="Picture 19" descr="Work tools and supplies">
            <a:extLst>
              <a:ext uri="{FF2B5EF4-FFF2-40B4-BE49-F238E27FC236}">
                <a16:creationId xmlns:a16="http://schemas.microsoft.com/office/drawing/2014/main" id="{5D98C913-C1EF-861D-8444-FD6ED046EAC0}"/>
              </a:ext>
            </a:extLst>
          </p:cNvPr>
          <p:cNvPicPr>
            <a:picLocks noChangeAspect="1"/>
          </p:cNvPicPr>
          <p:nvPr/>
        </p:nvPicPr>
        <p:blipFill rotWithShape="1">
          <a:blip r:embed="rId4"/>
          <a:srcRect l="21990" r="28388"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6CA15708-C0AA-3B95-78CD-6B864C0E4B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192611"/>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41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EF658-EB34-D917-12CD-EF94C3298850}"/>
              </a:ext>
            </a:extLst>
          </p:cNvPr>
          <p:cNvSpPr>
            <a:spLocks noGrp="1"/>
          </p:cNvSpPr>
          <p:nvPr>
            <p:ph type="title"/>
          </p:nvPr>
        </p:nvSpPr>
        <p:spPr>
          <a:xfrm>
            <a:off x="573045" y="665389"/>
            <a:ext cx="6756719" cy="1011013"/>
          </a:xfrm>
        </p:spPr>
        <p:txBody>
          <a:bodyPr anchor="b">
            <a:normAutofit/>
          </a:bodyPr>
          <a:lstStyle/>
          <a:p>
            <a:r>
              <a:rPr lang="en-US" dirty="0"/>
              <a:t>Why KALI LINUX TOOLS</a:t>
            </a:r>
          </a:p>
        </p:txBody>
      </p:sp>
      <p:sp>
        <p:nvSpPr>
          <p:cNvPr id="33" name="Rectangle 32">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tent Placeholder 2">
            <a:extLst>
              <a:ext uri="{FF2B5EF4-FFF2-40B4-BE49-F238E27FC236}">
                <a16:creationId xmlns:a16="http://schemas.microsoft.com/office/drawing/2014/main" id="{4499E76A-DF5F-3B3C-1940-DF628B16B744}"/>
              </a:ext>
            </a:extLst>
          </p:cNvPr>
          <p:cNvSpPr>
            <a:spLocks noGrp="1"/>
          </p:cNvSpPr>
          <p:nvPr>
            <p:ph idx="1"/>
          </p:nvPr>
        </p:nvSpPr>
        <p:spPr>
          <a:xfrm>
            <a:off x="814656" y="2400301"/>
            <a:ext cx="5568215" cy="3733800"/>
          </a:xfrm>
        </p:spPr>
        <p:txBody>
          <a:bodyPr>
            <a:normAutofit/>
          </a:bodyPr>
          <a:lstStyle/>
          <a:p>
            <a:pPr>
              <a:lnSpc>
                <a:spcPct val="120000"/>
              </a:lnSpc>
            </a:pPr>
            <a:r>
              <a:rPr lang="en-US" sz="1700" b="1" dirty="0"/>
              <a:t>Penetration Testing: </a:t>
            </a:r>
            <a:r>
              <a:rPr lang="en-US" sz="1700" dirty="0"/>
              <a:t>Simulating attacks to identify vulnerabilities.</a:t>
            </a:r>
          </a:p>
          <a:p>
            <a:pPr>
              <a:lnSpc>
                <a:spcPct val="120000"/>
              </a:lnSpc>
            </a:pPr>
            <a:r>
              <a:rPr lang="en-US" sz="1700" b="1" dirty="0"/>
              <a:t>Digital Forensics: </a:t>
            </a:r>
            <a:r>
              <a:rPr lang="en-US" sz="1700" dirty="0"/>
              <a:t>Analyzing digital evidence in cybercrime investigations.</a:t>
            </a:r>
          </a:p>
          <a:p>
            <a:pPr>
              <a:lnSpc>
                <a:spcPct val="120000"/>
              </a:lnSpc>
            </a:pPr>
            <a:r>
              <a:rPr lang="en-US" sz="1700" b="1" dirty="0"/>
              <a:t>Security Research: </a:t>
            </a:r>
            <a:r>
              <a:rPr lang="en-US" sz="1700" dirty="0"/>
              <a:t>Understanding new threats and vulnerabilities.</a:t>
            </a:r>
          </a:p>
          <a:p>
            <a:pPr>
              <a:lnSpc>
                <a:spcPct val="120000"/>
              </a:lnSpc>
            </a:pPr>
            <a:r>
              <a:rPr lang="en-US" sz="1700" b="1" dirty="0"/>
              <a:t>Network Security: </a:t>
            </a:r>
            <a:r>
              <a:rPr lang="en-US" sz="1700" dirty="0"/>
              <a:t>Monitoring and protecting network infrastructure.</a:t>
            </a:r>
          </a:p>
          <a:p>
            <a:pPr>
              <a:lnSpc>
                <a:spcPct val="120000"/>
              </a:lnSpc>
            </a:pPr>
            <a:r>
              <a:rPr lang="en-US" sz="1700" b="1" dirty="0"/>
              <a:t>Education and Training: </a:t>
            </a:r>
            <a:r>
              <a:rPr lang="en-US" sz="1700" dirty="0"/>
              <a:t>Teaching cybersecurity concepts and practices.</a:t>
            </a:r>
          </a:p>
          <a:p>
            <a:pPr marL="0" indent="0">
              <a:lnSpc>
                <a:spcPct val="120000"/>
              </a:lnSpc>
              <a:buNone/>
            </a:pPr>
            <a:endParaRPr lang="en-US" sz="1700" dirty="0"/>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bstract background of data">
            <a:extLst>
              <a:ext uri="{FF2B5EF4-FFF2-40B4-BE49-F238E27FC236}">
                <a16:creationId xmlns:a16="http://schemas.microsoft.com/office/drawing/2014/main" id="{E23159FE-9A7B-2F9B-6828-BEF35A556B0C}"/>
              </a:ext>
            </a:extLst>
          </p:cNvPr>
          <p:cNvPicPr>
            <a:picLocks noChangeAspect="1"/>
          </p:cNvPicPr>
          <p:nvPr/>
        </p:nvPicPr>
        <p:blipFill rotWithShape="1">
          <a:blip r:embed="rId4"/>
          <a:srcRect l="24882" r="33301" b="1"/>
          <a:stretch/>
        </p:blipFill>
        <p:spPr>
          <a:xfrm>
            <a:off x="7807036" y="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9012727A-84CE-D300-F982-5A69A7E71B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399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562A2D2A-418A-44CF-BDFA-DF226CCC2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ED2F08D-1D29-4936-B7D6-9F88442A0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2D93-AD7D-64F2-D092-E1D70C3732C3}"/>
              </a:ext>
            </a:extLst>
          </p:cNvPr>
          <p:cNvSpPr>
            <a:spLocks noGrp="1"/>
          </p:cNvSpPr>
          <p:nvPr>
            <p:ph type="title"/>
          </p:nvPr>
        </p:nvSpPr>
        <p:spPr>
          <a:xfrm>
            <a:off x="800100" y="395926"/>
            <a:ext cx="10591800" cy="914779"/>
          </a:xfrm>
        </p:spPr>
        <p:txBody>
          <a:bodyPr anchor="ctr">
            <a:normAutofit/>
          </a:bodyPr>
          <a:lstStyle/>
          <a:p>
            <a:r>
              <a:rPr lang="en-US" sz="2400">
                <a:solidFill>
                  <a:srgbClr val="000000"/>
                </a:solidFill>
              </a:rPr>
              <a:t>Testing PHASES</a:t>
            </a:r>
          </a:p>
        </p:txBody>
      </p:sp>
      <p:sp>
        <p:nvSpPr>
          <p:cNvPr id="38" name="Freeform: Shape 14">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3997298" y="3248167"/>
            <a:ext cx="8194701" cy="3608015"/>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9" name="Rectangle 38">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014" y="1532587"/>
            <a:ext cx="10596886" cy="4471973"/>
          </a:xfrm>
          <a:prstGeom prst="rect">
            <a:avLst/>
          </a:prstGeom>
          <a:ln w="38100">
            <a:noFill/>
          </a:ln>
          <a:effectLst>
            <a:outerShdw dist="1905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54DDADE5-FB6F-B687-EA79-4F4C7B41B8B4}"/>
              </a:ext>
            </a:extLst>
          </p:cNvPr>
          <p:cNvGraphicFramePr>
            <a:graphicFrameLocks noGrp="1"/>
          </p:cNvGraphicFramePr>
          <p:nvPr>
            <p:ph idx="1"/>
            <p:extLst>
              <p:ext uri="{D42A27DB-BD31-4B8C-83A1-F6EECF244321}">
                <p14:modId xmlns:p14="http://schemas.microsoft.com/office/powerpoint/2010/main" val="2641719887"/>
              </p:ext>
            </p:extLst>
          </p:nvPr>
        </p:nvGraphicFramePr>
        <p:xfrm>
          <a:off x="1600199" y="2019300"/>
          <a:ext cx="9192297" cy="34927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02514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ectangle 14">
            <a:extLst>
              <a:ext uri="{FF2B5EF4-FFF2-40B4-BE49-F238E27FC236}">
                <a16:creationId xmlns:a16="http://schemas.microsoft.com/office/drawing/2014/main" id="{98820541-DBA9-4D5D-8FAD-4385CAA37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BC9EAD0-31B8-60B8-082A-6947817000ED}"/>
              </a:ext>
            </a:extLst>
          </p:cNvPr>
          <p:cNvPicPr>
            <a:picLocks noChangeAspect="1"/>
          </p:cNvPicPr>
          <p:nvPr/>
        </p:nvPicPr>
        <p:blipFill rotWithShape="1">
          <a:blip r:embed="rId4"/>
          <a:srcRect t="8677" b="12652"/>
          <a:stretch/>
        </p:blipFill>
        <p:spPr>
          <a:xfrm>
            <a:off x="-21508" y="50826"/>
            <a:ext cx="12191980" cy="6857990"/>
          </a:xfrm>
          <a:prstGeom prst="rect">
            <a:avLst/>
          </a:prstGeom>
        </p:spPr>
      </p:pic>
      <p:sp>
        <p:nvSpPr>
          <p:cNvPr id="17" name="Rectangle 16">
            <a:extLst>
              <a:ext uri="{FF2B5EF4-FFF2-40B4-BE49-F238E27FC236}">
                <a16:creationId xmlns:a16="http://schemas.microsoft.com/office/drawing/2014/main" id="{094F10E6-9317-4287-B0C9-C84A09A57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6362" y="1378641"/>
            <a:ext cx="4639426" cy="4412560"/>
          </a:xfrm>
          <a:prstGeom prst="rect">
            <a:avLst/>
          </a:prstGeom>
          <a:solidFill>
            <a:schemeClr val="accent1">
              <a:lumMod val="20000"/>
              <a:lumOff val="80000"/>
            </a:schemeClr>
          </a:solidFill>
          <a:ln w="38100">
            <a:noFill/>
          </a:ln>
          <a:effectLst>
            <a:outerShdw dist="190500" dir="18780000" algn="tl"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ABC4AA5-6810-A7F2-5B05-4E816A29D68B}"/>
              </a:ext>
            </a:extLst>
          </p:cNvPr>
          <p:cNvSpPr>
            <a:spLocks noGrp="1"/>
          </p:cNvSpPr>
          <p:nvPr>
            <p:ph type="title"/>
          </p:nvPr>
        </p:nvSpPr>
        <p:spPr>
          <a:xfrm>
            <a:off x="7029561" y="2221502"/>
            <a:ext cx="4093028" cy="2726838"/>
          </a:xfrm>
          <a:noFill/>
          <a:effectLst/>
        </p:spPr>
        <p:txBody>
          <a:bodyPr vert="horz" lIns="91440" tIns="45720" rIns="91440" bIns="45720" rtlCol="0" anchor="ctr">
            <a:normAutofit/>
          </a:bodyPr>
          <a:lstStyle/>
          <a:p>
            <a:pPr>
              <a:lnSpc>
                <a:spcPct val="130000"/>
              </a:lnSpc>
            </a:pPr>
            <a:r>
              <a:rPr lang="en-US" sz="3200" spc="0" dirty="0">
                <a:solidFill>
                  <a:srgbClr val="000000"/>
                </a:solidFill>
              </a:rPr>
              <a:t>Reconnaissance</a:t>
            </a:r>
          </a:p>
        </p:txBody>
      </p:sp>
    </p:spTree>
    <p:extLst>
      <p:ext uri="{BB962C8B-B14F-4D97-AF65-F5344CB8AC3E}">
        <p14:creationId xmlns:p14="http://schemas.microsoft.com/office/powerpoint/2010/main" val="2469302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FA7FB-3AE7-20B9-04D8-41D5EFE2E1E3}"/>
              </a:ext>
            </a:extLst>
          </p:cNvPr>
          <p:cNvSpPr>
            <a:spLocks noGrp="1"/>
          </p:cNvSpPr>
          <p:nvPr>
            <p:ph type="title"/>
          </p:nvPr>
        </p:nvSpPr>
        <p:spPr>
          <a:xfrm>
            <a:off x="814656" y="665389"/>
            <a:ext cx="5807818" cy="1507193"/>
          </a:xfrm>
        </p:spPr>
        <p:txBody>
          <a:bodyPr anchor="b">
            <a:normAutofit/>
          </a:bodyPr>
          <a:lstStyle/>
          <a:p>
            <a:r>
              <a:rPr lang="en-US" dirty="0"/>
              <a:t>Reconnaissance</a:t>
            </a:r>
          </a:p>
        </p:txBody>
      </p:sp>
      <p:sp>
        <p:nvSpPr>
          <p:cNvPr id="36" name="Rectangle 35">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C89DAF48-A0A3-9235-3C10-1D01D8E0410A}"/>
              </a:ext>
            </a:extLst>
          </p:cNvPr>
          <p:cNvSpPr>
            <a:spLocks noGrp="1"/>
          </p:cNvSpPr>
          <p:nvPr>
            <p:ph idx="1"/>
          </p:nvPr>
        </p:nvSpPr>
        <p:spPr>
          <a:xfrm>
            <a:off x="814656" y="2400301"/>
            <a:ext cx="5568215" cy="3733800"/>
          </a:xfrm>
        </p:spPr>
        <p:txBody>
          <a:bodyPr>
            <a:normAutofit/>
          </a:bodyPr>
          <a:lstStyle/>
          <a:p>
            <a:pPr marL="457200" indent="-457200">
              <a:buFont typeface="+mj-lt"/>
              <a:buAutoNum type="arabicPeriod"/>
            </a:pPr>
            <a:r>
              <a:rPr lang="en-US" b="1" dirty="0"/>
              <a:t>Nmap - </a:t>
            </a:r>
            <a:r>
              <a:rPr lang="en-US" dirty="0"/>
              <a:t>network discovery and scanning</a:t>
            </a:r>
          </a:p>
          <a:p>
            <a:pPr marL="457200" indent="-457200">
              <a:buFont typeface="+mj-lt"/>
              <a:buAutoNum type="arabicPeriod"/>
            </a:pPr>
            <a:r>
              <a:rPr lang="en-US" b="1" dirty="0"/>
              <a:t>Recon-ng - </a:t>
            </a:r>
            <a:r>
              <a:rPr lang="en-US" dirty="0"/>
              <a:t>A web reconnaissance framework with modules to collect information from various sources.</a:t>
            </a:r>
          </a:p>
          <a:p>
            <a:pPr marL="457200" indent="-457200">
              <a:buFont typeface="+mj-lt"/>
              <a:buAutoNum type="arabicPeriod"/>
            </a:pPr>
            <a:r>
              <a:rPr lang="en-US" b="1" dirty="0" err="1"/>
              <a:t>Maltego</a:t>
            </a:r>
            <a:r>
              <a:rPr lang="en-US" b="1" dirty="0"/>
              <a:t> - </a:t>
            </a:r>
            <a:r>
              <a:rPr lang="en-US" dirty="0"/>
              <a:t>For visualizing and linking information</a:t>
            </a:r>
          </a:p>
        </p:txBody>
      </p:sp>
      <p:sp>
        <p:nvSpPr>
          <p:cNvPr id="38" name="Freeform: Shape 37">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 name="Picture 29">
            <a:extLst>
              <a:ext uri="{FF2B5EF4-FFF2-40B4-BE49-F238E27FC236}">
                <a16:creationId xmlns:a16="http://schemas.microsoft.com/office/drawing/2014/main" id="{47D4BC52-39FF-4DC4-484A-BD0107C40F93}"/>
              </a:ext>
            </a:extLst>
          </p:cNvPr>
          <p:cNvPicPr>
            <a:picLocks noChangeAspect="1"/>
          </p:cNvPicPr>
          <p:nvPr/>
        </p:nvPicPr>
        <p:blipFill rotWithShape="1">
          <a:blip r:embed="rId4"/>
          <a:srcRect l="34742" r="23441"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46B49E48-7474-0C99-437C-BDBF47374D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300844"/>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152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9763-6116-57F5-5BC6-B8259DC4F8B3}"/>
              </a:ext>
            </a:extLst>
          </p:cNvPr>
          <p:cNvSpPr>
            <a:spLocks noGrp="1"/>
          </p:cNvSpPr>
          <p:nvPr>
            <p:ph type="title"/>
          </p:nvPr>
        </p:nvSpPr>
        <p:spPr/>
        <p:txBody>
          <a:bodyPr anchor="ctr"/>
          <a:lstStyle/>
          <a:p>
            <a:r>
              <a:rPr lang="en-US" dirty="0"/>
              <a:t>NMAP</a:t>
            </a:r>
          </a:p>
        </p:txBody>
      </p:sp>
      <p:sp>
        <p:nvSpPr>
          <p:cNvPr id="3" name="Content Placeholder 2">
            <a:extLst>
              <a:ext uri="{FF2B5EF4-FFF2-40B4-BE49-F238E27FC236}">
                <a16:creationId xmlns:a16="http://schemas.microsoft.com/office/drawing/2014/main" id="{EC31DF04-7656-6171-2E85-F3A13B6F7239}"/>
              </a:ext>
            </a:extLst>
          </p:cNvPr>
          <p:cNvSpPr>
            <a:spLocks noGrp="1"/>
          </p:cNvSpPr>
          <p:nvPr>
            <p:ph idx="1"/>
          </p:nvPr>
        </p:nvSpPr>
        <p:spPr>
          <a:xfrm>
            <a:off x="630691" y="1933382"/>
            <a:ext cx="10357666" cy="4114801"/>
          </a:xfrm>
        </p:spPr>
        <p:txBody>
          <a:bodyPr>
            <a:normAutofit fontScale="92500"/>
          </a:bodyPr>
          <a:lstStyle/>
          <a:p>
            <a:r>
              <a:rPr lang="en-US" dirty="0"/>
              <a:t>Nmap (Network Mapper) is a powerful, open-source network scanning tool used in various stages of penetration testing and network security auditing. It is designed to discover hosts and services on a computer network, thus creating a "map" of the network. </a:t>
            </a:r>
          </a:p>
          <a:p>
            <a:pPr lvl="1"/>
            <a:r>
              <a:rPr lang="en-US" dirty="0"/>
              <a:t>Host Discovery</a:t>
            </a:r>
          </a:p>
          <a:p>
            <a:pPr lvl="1"/>
            <a:r>
              <a:rPr lang="en-US" dirty="0"/>
              <a:t>Port Scanning</a:t>
            </a:r>
          </a:p>
          <a:p>
            <a:pPr lvl="1"/>
            <a:r>
              <a:rPr lang="en-US" dirty="0"/>
              <a:t>Service Version Detection</a:t>
            </a:r>
          </a:p>
          <a:p>
            <a:pPr lvl="1"/>
            <a:r>
              <a:rPr lang="en-US" dirty="0"/>
              <a:t>Operating System Detection</a:t>
            </a:r>
          </a:p>
          <a:p>
            <a:pPr lvl="1"/>
            <a:r>
              <a:rPr lang="en-US" dirty="0"/>
              <a:t>Scriptable Interaction with Targets</a:t>
            </a:r>
          </a:p>
          <a:p>
            <a:pPr lvl="1"/>
            <a:r>
              <a:rPr lang="en-US" dirty="0"/>
              <a:t>Network Mapping</a:t>
            </a:r>
          </a:p>
          <a:p>
            <a:pPr lvl="1"/>
            <a:r>
              <a:rPr lang="en-US" dirty="0"/>
              <a:t>Firewall and IDS/IPS Evasion</a:t>
            </a:r>
          </a:p>
        </p:txBody>
      </p:sp>
      <p:sp>
        <p:nvSpPr>
          <p:cNvPr id="8" name="TextBox 7">
            <a:extLst>
              <a:ext uri="{FF2B5EF4-FFF2-40B4-BE49-F238E27FC236}">
                <a16:creationId xmlns:a16="http://schemas.microsoft.com/office/drawing/2014/main" id="{38F2496B-10B6-B2CF-75F8-D34D72C0D95E}"/>
              </a:ext>
            </a:extLst>
          </p:cNvPr>
          <p:cNvSpPr txBox="1"/>
          <p:nvPr/>
        </p:nvSpPr>
        <p:spPr>
          <a:xfrm>
            <a:off x="4992866" y="3764477"/>
            <a:ext cx="5883044" cy="1815882"/>
          </a:xfrm>
          <a:prstGeom prst="rect">
            <a:avLst/>
          </a:prstGeom>
          <a:solidFill>
            <a:schemeClr val="tx1"/>
          </a:solidFill>
        </p:spPr>
        <p:txBody>
          <a:bodyPr wrap="square">
            <a:spAutoFit/>
          </a:bodyPr>
          <a:lstStyle/>
          <a:p>
            <a:r>
              <a:rPr lang="en-US" sz="1400" dirty="0" err="1">
                <a:solidFill>
                  <a:schemeClr val="bg1"/>
                </a:solidFill>
              </a:rPr>
              <a:t>nmap</a:t>
            </a:r>
            <a:r>
              <a:rPr lang="en-US" sz="1400" dirty="0">
                <a:solidFill>
                  <a:schemeClr val="bg1"/>
                </a:solidFill>
              </a:rPr>
              <a:t> -</a:t>
            </a:r>
            <a:r>
              <a:rPr lang="en-US" sz="1400" dirty="0" err="1">
                <a:solidFill>
                  <a:schemeClr val="bg1"/>
                </a:solidFill>
              </a:rPr>
              <a:t>sn</a:t>
            </a:r>
            <a:r>
              <a:rPr lang="en-US" sz="1400" dirty="0">
                <a:solidFill>
                  <a:schemeClr val="bg1"/>
                </a:solidFill>
              </a:rPr>
              <a:t> 192.168.1.0/24                    </a:t>
            </a:r>
            <a:r>
              <a:rPr lang="en-US" sz="1400" dirty="0">
                <a:solidFill>
                  <a:schemeClr val="bg1">
                    <a:lumMod val="65000"/>
                  </a:schemeClr>
                </a:solidFill>
              </a:rPr>
              <a:t># Host discovery</a:t>
            </a:r>
          </a:p>
          <a:p>
            <a:r>
              <a:rPr lang="en-US" sz="1400" dirty="0" err="1">
                <a:solidFill>
                  <a:schemeClr val="bg1"/>
                </a:solidFill>
              </a:rPr>
              <a:t>nmap</a:t>
            </a:r>
            <a:r>
              <a:rPr lang="en-US" sz="1400" dirty="0">
                <a:solidFill>
                  <a:schemeClr val="bg1"/>
                </a:solidFill>
              </a:rPr>
              <a:t> -</a:t>
            </a:r>
            <a:r>
              <a:rPr lang="en-US" sz="1400" dirty="0" err="1">
                <a:solidFill>
                  <a:schemeClr val="bg1"/>
                </a:solidFill>
              </a:rPr>
              <a:t>sS</a:t>
            </a:r>
            <a:r>
              <a:rPr lang="en-US" sz="1400" dirty="0">
                <a:solidFill>
                  <a:schemeClr val="bg1"/>
                </a:solidFill>
              </a:rPr>
              <a:t> -p 1-65535 192.168.1.100 </a:t>
            </a:r>
            <a:r>
              <a:rPr lang="en-US" sz="1400" dirty="0">
                <a:solidFill>
                  <a:schemeClr val="bg1">
                    <a:lumMod val="65000"/>
                  </a:schemeClr>
                </a:solidFill>
              </a:rPr>
              <a:t># Full port scan</a:t>
            </a:r>
          </a:p>
          <a:p>
            <a:r>
              <a:rPr lang="en-US" sz="1400" dirty="0" err="1">
                <a:solidFill>
                  <a:schemeClr val="bg1"/>
                </a:solidFill>
              </a:rPr>
              <a:t>nmap</a:t>
            </a:r>
            <a:r>
              <a:rPr lang="en-US" sz="1400" dirty="0">
                <a:solidFill>
                  <a:schemeClr val="bg1"/>
                </a:solidFill>
              </a:rPr>
              <a:t> -</a:t>
            </a:r>
            <a:r>
              <a:rPr lang="en-US" sz="1400" dirty="0" err="1">
                <a:solidFill>
                  <a:schemeClr val="bg1"/>
                </a:solidFill>
              </a:rPr>
              <a:t>sV</a:t>
            </a:r>
            <a:r>
              <a:rPr lang="en-US" sz="1400" dirty="0">
                <a:solidFill>
                  <a:schemeClr val="bg1"/>
                </a:solidFill>
              </a:rPr>
              <a:t> 192.168.1.100            </a:t>
            </a:r>
            <a:r>
              <a:rPr lang="en-US" sz="1400" dirty="0">
                <a:solidFill>
                  <a:schemeClr val="bg1">
                    <a:lumMod val="65000"/>
                  </a:schemeClr>
                </a:solidFill>
              </a:rPr>
              <a:t># Service version detection</a:t>
            </a:r>
          </a:p>
          <a:p>
            <a:r>
              <a:rPr lang="en-US" sz="1400" dirty="0" err="1">
                <a:solidFill>
                  <a:schemeClr val="bg1"/>
                </a:solidFill>
              </a:rPr>
              <a:t>nmap</a:t>
            </a:r>
            <a:r>
              <a:rPr lang="en-US" sz="1400" dirty="0">
                <a:solidFill>
                  <a:schemeClr val="bg1"/>
                </a:solidFill>
              </a:rPr>
              <a:t> -O 192.168.1.100              </a:t>
            </a:r>
            <a:r>
              <a:rPr lang="en-US" sz="1400" dirty="0">
                <a:solidFill>
                  <a:schemeClr val="bg1">
                    <a:lumMod val="65000"/>
                  </a:schemeClr>
                </a:solidFill>
              </a:rPr>
              <a:t># OS detection</a:t>
            </a:r>
          </a:p>
          <a:p>
            <a:r>
              <a:rPr lang="en-US" sz="1400" dirty="0" err="1">
                <a:solidFill>
                  <a:schemeClr val="bg1"/>
                </a:solidFill>
              </a:rPr>
              <a:t>nmap</a:t>
            </a:r>
            <a:r>
              <a:rPr lang="en-US" sz="1400" dirty="0">
                <a:solidFill>
                  <a:schemeClr val="bg1"/>
                </a:solidFill>
              </a:rPr>
              <a:t> --traceroute 192.168.1.100   </a:t>
            </a:r>
            <a:r>
              <a:rPr lang="en-US" sz="1400" dirty="0">
                <a:solidFill>
                  <a:schemeClr val="bg1">
                    <a:lumMod val="65000"/>
                  </a:schemeClr>
                </a:solidFill>
              </a:rPr>
              <a:t># Network mapping</a:t>
            </a:r>
          </a:p>
          <a:p>
            <a:r>
              <a:rPr lang="en-US" sz="1400" dirty="0" err="1">
                <a:solidFill>
                  <a:schemeClr val="bg1"/>
                </a:solidFill>
              </a:rPr>
              <a:t>nmap</a:t>
            </a:r>
            <a:r>
              <a:rPr lang="en-US" sz="1400" dirty="0">
                <a:solidFill>
                  <a:schemeClr val="bg1"/>
                </a:solidFill>
              </a:rPr>
              <a:t> --script=vuln 192.168.1.100  </a:t>
            </a:r>
            <a:r>
              <a:rPr lang="en-US" sz="1400" dirty="0">
                <a:solidFill>
                  <a:schemeClr val="bg1">
                    <a:lumMod val="65000"/>
                  </a:schemeClr>
                </a:solidFill>
              </a:rPr>
              <a:t># Vulnerability detection using NSE</a:t>
            </a:r>
          </a:p>
          <a:p>
            <a:r>
              <a:rPr lang="en-US" sz="1400" dirty="0" err="1">
                <a:solidFill>
                  <a:schemeClr val="bg1"/>
                </a:solidFill>
              </a:rPr>
              <a:t>nmap</a:t>
            </a:r>
            <a:r>
              <a:rPr lang="en-US" sz="1400" dirty="0">
                <a:solidFill>
                  <a:schemeClr val="bg1"/>
                </a:solidFill>
              </a:rPr>
              <a:t> -v -A </a:t>
            </a:r>
            <a:r>
              <a:rPr lang="en-US" sz="1400" dirty="0" err="1">
                <a:solidFill>
                  <a:schemeClr val="bg1"/>
                </a:solidFill>
              </a:rPr>
              <a:t>scanme.nmap.org</a:t>
            </a:r>
            <a:r>
              <a:rPr lang="en-US" sz="1400" dirty="0">
                <a:solidFill>
                  <a:schemeClr val="bg1"/>
                </a:solidFill>
              </a:rPr>
              <a:t>  </a:t>
            </a:r>
            <a:r>
              <a:rPr lang="en-US" sz="1400" dirty="0">
                <a:solidFill>
                  <a:schemeClr val="bg1">
                    <a:lumMod val="65000"/>
                  </a:schemeClr>
                </a:solidFill>
              </a:rPr>
              <a:t># Enable OS detection, version detection, script scanning, and traceroute</a:t>
            </a:r>
          </a:p>
        </p:txBody>
      </p:sp>
    </p:spTree>
    <p:extLst>
      <p:ext uri="{BB962C8B-B14F-4D97-AF65-F5344CB8AC3E}">
        <p14:creationId xmlns:p14="http://schemas.microsoft.com/office/powerpoint/2010/main" val="1042253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9763-6116-57F5-5BC6-B8259DC4F8B3}"/>
              </a:ext>
            </a:extLst>
          </p:cNvPr>
          <p:cNvSpPr>
            <a:spLocks noGrp="1"/>
          </p:cNvSpPr>
          <p:nvPr>
            <p:ph type="title"/>
          </p:nvPr>
        </p:nvSpPr>
        <p:spPr>
          <a:xfrm>
            <a:off x="808661" y="365125"/>
            <a:ext cx="10357666" cy="1058639"/>
          </a:xfrm>
        </p:spPr>
        <p:txBody>
          <a:bodyPr anchor="ctr"/>
          <a:lstStyle/>
          <a:p>
            <a:r>
              <a:rPr lang="en-US" dirty="0"/>
              <a:t>NMAP</a:t>
            </a:r>
          </a:p>
        </p:txBody>
      </p:sp>
      <p:pic>
        <p:nvPicPr>
          <p:cNvPr id="12" name="Content Placeholder 11">
            <a:extLst>
              <a:ext uri="{FF2B5EF4-FFF2-40B4-BE49-F238E27FC236}">
                <a16:creationId xmlns:a16="http://schemas.microsoft.com/office/drawing/2014/main" id="{CAF98872-0778-059F-C40C-3DDFD85AAE24}"/>
              </a:ext>
            </a:extLst>
          </p:cNvPr>
          <p:cNvPicPr>
            <a:picLocks noGrp="1" noChangeAspect="1"/>
          </p:cNvPicPr>
          <p:nvPr>
            <p:ph idx="1"/>
          </p:nvPr>
        </p:nvPicPr>
        <p:blipFill>
          <a:blip r:embed="rId2"/>
          <a:stretch>
            <a:fillRect/>
          </a:stretch>
        </p:blipFill>
        <p:spPr>
          <a:xfrm>
            <a:off x="190387" y="1997901"/>
            <a:ext cx="5797107" cy="3288082"/>
          </a:xfrm>
          <a:prstGeom prst="rect">
            <a:avLst/>
          </a:prstGeom>
        </p:spPr>
      </p:pic>
      <p:pic>
        <p:nvPicPr>
          <p:cNvPr id="13" name="Picture 12">
            <a:extLst>
              <a:ext uri="{FF2B5EF4-FFF2-40B4-BE49-F238E27FC236}">
                <a16:creationId xmlns:a16="http://schemas.microsoft.com/office/drawing/2014/main" id="{4B954D32-93B5-EFFE-A10B-85DBAEEA8F13}"/>
              </a:ext>
            </a:extLst>
          </p:cNvPr>
          <p:cNvPicPr>
            <a:picLocks noChangeAspect="1"/>
          </p:cNvPicPr>
          <p:nvPr/>
        </p:nvPicPr>
        <p:blipFill>
          <a:blip r:embed="rId3"/>
          <a:stretch>
            <a:fillRect/>
          </a:stretch>
        </p:blipFill>
        <p:spPr>
          <a:xfrm>
            <a:off x="6409238" y="1092896"/>
            <a:ext cx="5473700" cy="4572000"/>
          </a:xfrm>
          <a:prstGeom prst="rect">
            <a:avLst/>
          </a:prstGeom>
        </p:spPr>
      </p:pic>
    </p:spTree>
    <p:extLst>
      <p:ext uri="{BB962C8B-B14F-4D97-AF65-F5344CB8AC3E}">
        <p14:creationId xmlns:p14="http://schemas.microsoft.com/office/powerpoint/2010/main" val="1519950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vert="horz" lIns="91440" tIns="45720" rIns="91440" bIns="45720" rtlCol="0" anchor="b">
            <a:normAutofit/>
          </a:bodyPr>
          <a:lstStyle/>
          <a:p>
            <a:r>
              <a:rPr lang="en-US" dirty="0"/>
              <a:t>Recon-ng</a:t>
            </a:r>
          </a:p>
        </p:txBody>
      </p:sp>
      <p:sp>
        <p:nvSpPr>
          <p:cNvPr id="12" name="Rectangle 11">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27D31EB-C2F6-9497-DF67-098B7E939F4C}"/>
              </a:ext>
            </a:extLst>
          </p:cNvPr>
          <p:cNvSpPr txBox="1"/>
          <p:nvPr/>
        </p:nvSpPr>
        <p:spPr>
          <a:xfrm>
            <a:off x="814656" y="2400301"/>
            <a:ext cx="5568215" cy="3733800"/>
          </a:xfrm>
          <a:prstGeom prst="rect">
            <a:avLst/>
          </a:prstGeom>
        </p:spPr>
        <p:txBody>
          <a:bodyPr vert="horz" lIns="91440" tIns="45720" rIns="91440" bIns="45720" rtlCol="0">
            <a:normAutofit/>
          </a:bodyPr>
          <a:lstStyle/>
          <a:p>
            <a:pPr marL="285750" indent="-228600">
              <a:lnSpc>
                <a:spcPct val="120000"/>
              </a:lnSpc>
              <a:spcAft>
                <a:spcPts val="600"/>
              </a:spcAft>
              <a:buFont typeface="Arial" panose="020B0604020202020204" pitchFamily="34" charset="0"/>
              <a:buChar char="•"/>
            </a:pPr>
            <a:r>
              <a:rPr lang="en-US" sz="1100">
                <a:latin typeface="+mj-lt"/>
              </a:rPr>
              <a:t>Recon-ng is a full-featured web reconnaissance framework written in Python. </a:t>
            </a:r>
          </a:p>
          <a:p>
            <a:pPr marL="285750" indent="-228600">
              <a:lnSpc>
                <a:spcPct val="120000"/>
              </a:lnSpc>
              <a:spcAft>
                <a:spcPts val="600"/>
              </a:spcAft>
              <a:buFont typeface="Arial" panose="020B0604020202020204" pitchFamily="34" charset="0"/>
              <a:buChar char="•"/>
            </a:pPr>
            <a:r>
              <a:rPr lang="en-US" sz="1100">
                <a:latin typeface="+mj-lt"/>
              </a:rPr>
              <a:t>Recon-ng is highly modular, enabling users to install, update, and execute different reconnaissance modules with ease.</a:t>
            </a:r>
          </a:p>
          <a:p>
            <a:pPr indent="-228600">
              <a:lnSpc>
                <a:spcPct val="120000"/>
              </a:lnSpc>
              <a:spcAft>
                <a:spcPts val="600"/>
              </a:spcAft>
            </a:pPr>
            <a:endParaRPr lang="en-US" sz="1100">
              <a:latin typeface="+mj-lt"/>
            </a:endParaRPr>
          </a:p>
          <a:p>
            <a:pPr indent="-228600">
              <a:lnSpc>
                <a:spcPct val="120000"/>
              </a:lnSpc>
              <a:spcAft>
                <a:spcPts val="600"/>
              </a:spcAft>
            </a:pPr>
            <a:r>
              <a:rPr lang="en-US" sz="1100" b="1">
                <a:latin typeface="+mj-lt"/>
              </a:rPr>
              <a:t>Key Features:</a:t>
            </a:r>
          </a:p>
          <a:p>
            <a:pPr marL="742950" lvl="1" indent="-228600">
              <a:lnSpc>
                <a:spcPct val="120000"/>
              </a:lnSpc>
              <a:spcAft>
                <a:spcPts val="600"/>
              </a:spcAft>
              <a:buFont typeface="Arial" panose="020B0604020202020204" pitchFamily="34" charset="0"/>
              <a:buChar char="•"/>
            </a:pPr>
            <a:r>
              <a:rPr lang="en-US" sz="1100" b="1">
                <a:latin typeface="+mj-lt"/>
              </a:rPr>
              <a:t>Modular Framework: </a:t>
            </a:r>
            <a:r>
              <a:rPr lang="en-US" sz="1100">
                <a:latin typeface="+mj-lt"/>
              </a:rPr>
              <a:t>Users can install and use specific modules as needed.</a:t>
            </a:r>
          </a:p>
          <a:p>
            <a:pPr marL="742950" lvl="1" indent="-228600">
              <a:lnSpc>
                <a:spcPct val="120000"/>
              </a:lnSpc>
              <a:spcAft>
                <a:spcPts val="600"/>
              </a:spcAft>
              <a:buFont typeface="Arial" panose="020B0604020202020204" pitchFamily="34" charset="0"/>
              <a:buChar char="•"/>
            </a:pPr>
            <a:r>
              <a:rPr lang="en-US" sz="1100" b="1">
                <a:latin typeface="+mj-lt"/>
              </a:rPr>
              <a:t>Integrated Database: </a:t>
            </a:r>
            <a:r>
              <a:rPr lang="en-US" sz="1100">
                <a:latin typeface="+mj-lt"/>
              </a:rPr>
              <a:t>Stores collected data for easy access and correlation.</a:t>
            </a:r>
          </a:p>
          <a:p>
            <a:pPr marL="742950" lvl="1" indent="-228600">
              <a:lnSpc>
                <a:spcPct val="120000"/>
              </a:lnSpc>
              <a:spcAft>
                <a:spcPts val="600"/>
              </a:spcAft>
              <a:buFont typeface="Arial" panose="020B0604020202020204" pitchFamily="34" charset="0"/>
              <a:buChar char="•"/>
            </a:pPr>
            <a:r>
              <a:rPr lang="en-US" sz="1100" b="1">
                <a:latin typeface="+mj-lt"/>
              </a:rPr>
              <a:t>Interactive Command Line Interface: </a:t>
            </a:r>
            <a:r>
              <a:rPr lang="en-US" sz="1100">
                <a:latin typeface="+mj-lt"/>
              </a:rPr>
              <a:t>Provides a user-friendly way to interact with the tool.</a:t>
            </a:r>
          </a:p>
          <a:p>
            <a:pPr marL="742950" lvl="1" indent="-228600">
              <a:lnSpc>
                <a:spcPct val="120000"/>
              </a:lnSpc>
              <a:spcAft>
                <a:spcPts val="600"/>
              </a:spcAft>
              <a:buFont typeface="Arial" panose="020B0604020202020204" pitchFamily="34" charset="0"/>
              <a:buChar char="•"/>
            </a:pPr>
            <a:r>
              <a:rPr lang="en-US" sz="1100" b="1">
                <a:latin typeface="+mj-lt"/>
              </a:rPr>
              <a:t>API Keys Management: </a:t>
            </a:r>
            <a:r>
              <a:rPr lang="en-US" sz="1100">
                <a:latin typeface="+mj-lt"/>
              </a:rPr>
              <a:t>Easily manage API keys for external services used by various modules.</a:t>
            </a:r>
          </a:p>
        </p:txBody>
      </p:sp>
      <p:sp>
        <p:nvSpPr>
          <p:cNvPr id="14" name="Freeform: Shape 13">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Exclamation mark on a yellow background">
            <a:extLst>
              <a:ext uri="{FF2B5EF4-FFF2-40B4-BE49-F238E27FC236}">
                <a16:creationId xmlns:a16="http://schemas.microsoft.com/office/drawing/2014/main" id="{671D0CF8-48AD-BEF2-0D12-CAF67F1EE60C}"/>
              </a:ext>
            </a:extLst>
          </p:cNvPr>
          <p:cNvPicPr>
            <a:picLocks noChangeAspect="1"/>
          </p:cNvPicPr>
          <p:nvPr/>
        </p:nvPicPr>
        <p:blipFill rotWithShape="1">
          <a:blip r:embed="rId4"/>
          <a:srcRect l="28581" r="15662" b="-2"/>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35EAE252-2758-2BE4-8442-CBA24F25EE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682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9763-6116-57F5-5BC6-B8259DC4F8B3}"/>
              </a:ext>
            </a:extLst>
          </p:cNvPr>
          <p:cNvSpPr>
            <a:spLocks noGrp="1"/>
          </p:cNvSpPr>
          <p:nvPr>
            <p:ph type="title"/>
          </p:nvPr>
        </p:nvSpPr>
        <p:spPr>
          <a:xfrm>
            <a:off x="808661" y="365125"/>
            <a:ext cx="10357666" cy="1058639"/>
          </a:xfrm>
        </p:spPr>
        <p:txBody>
          <a:bodyPr anchor="ctr"/>
          <a:lstStyle/>
          <a:p>
            <a:r>
              <a:rPr lang="en-US" dirty="0"/>
              <a:t>RECON-NG</a:t>
            </a:r>
          </a:p>
        </p:txBody>
      </p:sp>
      <p:sp>
        <p:nvSpPr>
          <p:cNvPr id="4" name="Content Placeholder 3">
            <a:extLst>
              <a:ext uri="{FF2B5EF4-FFF2-40B4-BE49-F238E27FC236}">
                <a16:creationId xmlns:a16="http://schemas.microsoft.com/office/drawing/2014/main" id="{570BA91B-B690-BBE2-E14B-1F6414D4B50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2528A99-5596-C01F-85F6-36FC8636C13C}"/>
              </a:ext>
            </a:extLst>
          </p:cNvPr>
          <p:cNvPicPr>
            <a:picLocks noChangeAspect="1"/>
          </p:cNvPicPr>
          <p:nvPr/>
        </p:nvPicPr>
        <p:blipFill>
          <a:blip r:embed="rId2"/>
          <a:stretch>
            <a:fillRect/>
          </a:stretch>
        </p:blipFill>
        <p:spPr>
          <a:xfrm>
            <a:off x="564019" y="1755036"/>
            <a:ext cx="2997200" cy="1168400"/>
          </a:xfrm>
          <a:prstGeom prst="rect">
            <a:avLst/>
          </a:prstGeom>
        </p:spPr>
      </p:pic>
      <p:pic>
        <p:nvPicPr>
          <p:cNvPr id="6" name="Picture 5">
            <a:extLst>
              <a:ext uri="{FF2B5EF4-FFF2-40B4-BE49-F238E27FC236}">
                <a16:creationId xmlns:a16="http://schemas.microsoft.com/office/drawing/2014/main" id="{2B2E1F43-B470-3F27-EB0B-30C8D5E33423}"/>
              </a:ext>
            </a:extLst>
          </p:cNvPr>
          <p:cNvPicPr>
            <a:picLocks noChangeAspect="1"/>
          </p:cNvPicPr>
          <p:nvPr/>
        </p:nvPicPr>
        <p:blipFill>
          <a:blip r:embed="rId3"/>
          <a:stretch>
            <a:fillRect/>
          </a:stretch>
        </p:blipFill>
        <p:spPr>
          <a:xfrm>
            <a:off x="474945" y="3200400"/>
            <a:ext cx="5029200" cy="2933700"/>
          </a:xfrm>
          <a:prstGeom prst="rect">
            <a:avLst/>
          </a:prstGeom>
        </p:spPr>
      </p:pic>
      <p:pic>
        <p:nvPicPr>
          <p:cNvPr id="7" name="Picture 6">
            <a:extLst>
              <a:ext uri="{FF2B5EF4-FFF2-40B4-BE49-F238E27FC236}">
                <a16:creationId xmlns:a16="http://schemas.microsoft.com/office/drawing/2014/main" id="{B334AAC2-C0D3-5E79-B1C0-A0F9452128EB}"/>
              </a:ext>
            </a:extLst>
          </p:cNvPr>
          <p:cNvPicPr>
            <a:picLocks noChangeAspect="1"/>
          </p:cNvPicPr>
          <p:nvPr/>
        </p:nvPicPr>
        <p:blipFill>
          <a:blip r:embed="rId4"/>
          <a:stretch>
            <a:fillRect/>
          </a:stretch>
        </p:blipFill>
        <p:spPr>
          <a:xfrm>
            <a:off x="5606587" y="845507"/>
            <a:ext cx="6048392" cy="4947608"/>
          </a:xfrm>
          <a:prstGeom prst="rect">
            <a:avLst/>
          </a:prstGeom>
        </p:spPr>
      </p:pic>
    </p:spTree>
    <p:extLst>
      <p:ext uri="{BB962C8B-B14F-4D97-AF65-F5344CB8AC3E}">
        <p14:creationId xmlns:p14="http://schemas.microsoft.com/office/powerpoint/2010/main" val="1626010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1600203" y="773723"/>
            <a:ext cx="5780312" cy="1397004"/>
          </a:xfrm>
        </p:spPr>
        <p:txBody>
          <a:bodyPr vert="horz" lIns="91440" tIns="45720" rIns="91440" bIns="45720" rtlCol="0" anchor="b">
            <a:normAutofit/>
          </a:bodyPr>
          <a:lstStyle/>
          <a:p>
            <a:r>
              <a:rPr lang="en-US" dirty="0" err="1"/>
              <a:t>Maltego</a:t>
            </a:r>
            <a:endParaRPr lang="en-US" dirty="0"/>
          </a:p>
        </p:txBody>
      </p:sp>
      <p:grpSp>
        <p:nvGrpSpPr>
          <p:cNvPr id="13" name="Group 12">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581000" cy="3664635"/>
            <a:chOff x="5006254" y="-1431285"/>
            <a:chExt cx="581000" cy="3664635"/>
          </a:xfrm>
        </p:grpSpPr>
        <p:sp>
          <p:nvSpPr>
            <p:cNvPr id="23" name="Rectangle 2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B3D1D87E-FECD-3A8D-2272-0120408A8FD5}"/>
              </a:ext>
            </a:extLst>
          </p:cNvPr>
          <p:cNvSpPr txBox="1"/>
          <p:nvPr/>
        </p:nvSpPr>
        <p:spPr>
          <a:xfrm>
            <a:off x="1600201" y="2411060"/>
            <a:ext cx="5780313" cy="3756660"/>
          </a:xfrm>
          <a:prstGeom prst="rect">
            <a:avLst/>
          </a:prstGeom>
        </p:spPr>
        <p:txBody>
          <a:bodyPr vert="horz" lIns="91440" tIns="45720" rIns="91440" bIns="45720" rtlCol="0">
            <a:normAutofit/>
          </a:bodyPr>
          <a:lstStyle/>
          <a:p>
            <a:pPr indent="-228600">
              <a:lnSpc>
                <a:spcPct val="130000"/>
              </a:lnSpc>
              <a:spcAft>
                <a:spcPts val="600"/>
              </a:spcAft>
            </a:pPr>
            <a:r>
              <a:rPr lang="en-US">
                <a:latin typeface="+mj-lt"/>
              </a:rPr>
              <a:t>Maltego is a powerful open-source intelligence (OSINT) and forensics tool that helps in data gathering and link analysis. It is widely used for uncovering relationships among people, companies, domains, and other entities by transforming collected data into a graphical format.</a:t>
            </a:r>
          </a:p>
        </p:txBody>
      </p:sp>
      <p:pic>
        <p:nvPicPr>
          <p:cNvPr id="8" name="Graphic 7" descr="Finger Print">
            <a:extLst>
              <a:ext uri="{FF2B5EF4-FFF2-40B4-BE49-F238E27FC236}">
                <a16:creationId xmlns:a16="http://schemas.microsoft.com/office/drawing/2014/main" id="{AC8C67C4-FB71-0F3D-630A-1C804F4ABC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66761" y="1950207"/>
            <a:ext cx="3074962" cy="3074962"/>
          </a:xfrm>
          <a:prstGeom prst="rect">
            <a:avLst/>
          </a:prstGeom>
        </p:spPr>
      </p:pic>
      <p:pic>
        <p:nvPicPr>
          <p:cNvPr id="3" name="Picture 2" descr="logo-img">
            <a:extLst>
              <a:ext uri="{FF2B5EF4-FFF2-40B4-BE49-F238E27FC236}">
                <a16:creationId xmlns:a16="http://schemas.microsoft.com/office/drawing/2014/main" id="{7D88D4EF-1CEF-73E7-D874-2AB3CCD07C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7014" y="50022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947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1303456" y="817564"/>
            <a:ext cx="9791698" cy="1397004"/>
          </a:xfrm>
        </p:spPr>
        <p:txBody>
          <a:bodyPr vert="horz" lIns="91440" tIns="45720" rIns="91440" bIns="45720" rtlCol="0" anchor="ctr">
            <a:normAutofit/>
          </a:bodyPr>
          <a:lstStyle/>
          <a:p>
            <a:r>
              <a:rPr lang="en-US" dirty="0" err="1"/>
              <a:t>Maltego</a:t>
            </a:r>
            <a:endParaRPr lang="en-US" dirty="0"/>
          </a:p>
        </p:txBody>
      </p:sp>
      <p:grpSp>
        <p:nvGrpSpPr>
          <p:cNvPr id="32" name="Group 3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581000" cy="3664635"/>
            <a:chOff x="5006254" y="-1431285"/>
            <a:chExt cx="581000" cy="3664635"/>
          </a:xfrm>
        </p:grpSpPr>
        <p:sp>
          <p:nvSpPr>
            <p:cNvPr id="33" name="Rectangle 3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B3D1D87E-FECD-3A8D-2272-0120408A8FD5}"/>
              </a:ext>
            </a:extLst>
          </p:cNvPr>
          <p:cNvSpPr txBox="1"/>
          <p:nvPr/>
        </p:nvSpPr>
        <p:spPr>
          <a:xfrm>
            <a:off x="1600203" y="2411060"/>
            <a:ext cx="4795574" cy="3756660"/>
          </a:xfrm>
          <a:prstGeom prst="rect">
            <a:avLst/>
          </a:prstGeom>
        </p:spPr>
        <p:txBody>
          <a:bodyPr vert="horz" lIns="91440" tIns="45720" rIns="91440" bIns="45720" rtlCol="0">
            <a:normAutofit/>
          </a:bodyPr>
          <a:lstStyle/>
          <a:p>
            <a:pPr indent="-228600">
              <a:lnSpc>
                <a:spcPct val="120000"/>
              </a:lnSpc>
              <a:spcAft>
                <a:spcPts val="600"/>
              </a:spcAft>
            </a:pPr>
            <a:r>
              <a:rPr lang="en-US" sz="1300">
                <a:latin typeface="+mj-lt"/>
              </a:rPr>
              <a:t>Maltego operates through a client-server model where the client (Maltego software) sends queries to various data sources, and the server processes these queries to retrieve and visualize information. It uses "transforms" to fetch related data from multiple sources, such as public records, social media, and domain registries, and represents this data in a graph.</a:t>
            </a:r>
          </a:p>
          <a:p>
            <a:pPr indent="-228600">
              <a:lnSpc>
                <a:spcPct val="120000"/>
              </a:lnSpc>
              <a:spcAft>
                <a:spcPts val="600"/>
              </a:spcAft>
            </a:pPr>
            <a:endParaRPr lang="en-US" sz="1300">
              <a:latin typeface="+mj-lt"/>
            </a:endParaRPr>
          </a:p>
          <a:p>
            <a:pPr marL="514350" lvl="1" indent="-228600">
              <a:lnSpc>
                <a:spcPct val="120000"/>
              </a:lnSpc>
              <a:spcAft>
                <a:spcPts val="600"/>
              </a:spcAft>
              <a:buFont typeface="Arial" panose="020B0604020202020204" pitchFamily="34" charset="0"/>
              <a:buChar char="•"/>
            </a:pPr>
            <a:r>
              <a:rPr lang="en-US" sz="1300" b="1">
                <a:latin typeface="+mj-lt"/>
              </a:rPr>
              <a:t>Transforms: </a:t>
            </a:r>
            <a:r>
              <a:rPr lang="en-US" sz="1300">
                <a:latin typeface="+mj-lt"/>
              </a:rPr>
              <a:t>Predefined operations that query external databases and APIs.</a:t>
            </a:r>
          </a:p>
          <a:p>
            <a:pPr marL="514350" lvl="1" indent="-228600">
              <a:lnSpc>
                <a:spcPct val="120000"/>
              </a:lnSpc>
              <a:spcAft>
                <a:spcPts val="600"/>
              </a:spcAft>
              <a:buFont typeface="Arial" panose="020B0604020202020204" pitchFamily="34" charset="0"/>
              <a:buChar char="•"/>
            </a:pPr>
            <a:r>
              <a:rPr lang="en-US" sz="1300" b="1">
                <a:latin typeface="+mj-lt"/>
              </a:rPr>
              <a:t>Entities: </a:t>
            </a:r>
            <a:r>
              <a:rPr lang="en-US" sz="1300">
                <a:latin typeface="+mj-lt"/>
              </a:rPr>
              <a:t>Objects (like people, email addresses, domains) that transforms act upon.</a:t>
            </a:r>
          </a:p>
          <a:p>
            <a:pPr marL="514350" lvl="1" indent="-228600">
              <a:lnSpc>
                <a:spcPct val="120000"/>
              </a:lnSpc>
              <a:spcAft>
                <a:spcPts val="600"/>
              </a:spcAft>
              <a:buFont typeface="Arial" panose="020B0604020202020204" pitchFamily="34" charset="0"/>
              <a:buChar char="•"/>
            </a:pPr>
            <a:r>
              <a:rPr lang="en-US" sz="1300" b="1">
                <a:latin typeface="+mj-lt"/>
              </a:rPr>
              <a:t>Graphs: </a:t>
            </a:r>
            <a:r>
              <a:rPr lang="en-US" sz="1300">
                <a:latin typeface="+mj-lt"/>
              </a:rPr>
              <a:t>Visual representations of entities and their relationships.</a:t>
            </a:r>
          </a:p>
        </p:txBody>
      </p:sp>
      <p:pic>
        <p:nvPicPr>
          <p:cNvPr id="27" name="Graphic 26" descr="Cloud Computing">
            <a:extLst>
              <a:ext uri="{FF2B5EF4-FFF2-40B4-BE49-F238E27FC236}">
                <a16:creationId xmlns:a16="http://schemas.microsoft.com/office/drawing/2014/main" id="{A4217B3F-6904-83BC-E4D5-DB84B8BF96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67923" y="2673832"/>
            <a:ext cx="3460268" cy="3460268"/>
          </a:xfrm>
          <a:prstGeom prst="rect">
            <a:avLst/>
          </a:prstGeom>
        </p:spPr>
      </p:pic>
      <p:pic>
        <p:nvPicPr>
          <p:cNvPr id="3" name="Picture 2" descr="logo-img">
            <a:extLst>
              <a:ext uri="{FF2B5EF4-FFF2-40B4-BE49-F238E27FC236}">
                <a16:creationId xmlns:a16="http://schemas.microsoft.com/office/drawing/2014/main" id="{06D97B55-E3F1-4209-114B-FB1A411E7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7014" y="50022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522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389039" y="365125"/>
            <a:ext cx="10357666" cy="1438450"/>
          </a:xfrm>
        </p:spPr>
        <p:txBody>
          <a:bodyPr anchor="ctr"/>
          <a:lstStyle/>
          <a:p>
            <a:r>
              <a:rPr lang="en-US" dirty="0" err="1"/>
              <a:t>Maltego</a:t>
            </a:r>
            <a:endParaRPr lang="en-US" dirty="0"/>
          </a:p>
        </p:txBody>
      </p:sp>
      <p:pic>
        <p:nvPicPr>
          <p:cNvPr id="4" name="Picture 3">
            <a:extLst>
              <a:ext uri="{FF2B5EF4-FFF2-40B4-BE49-F238E27FC236}">
                <a16:creationId xmlns:a16="http://schemas.microsoft.com/office/drawing/2014/main" id="{42C7C6F6-6CC7-894F-3EC4-788AC74F005F}"/>
              </a:ext>
            </a:extLst>
          </p:cNvPr>
          <p:cNvPicPr>
            <a:picLocks noChangeAspect="1"/>
          </p:cNvPicPr>
          <p:nvPr/>
        </p:nvPicPr>
        <p:blipFill>
          <a:blip r:embed="rId2"/>
          <a:stretch>
            <a:fillRect/>
          </a:stretch>
        </p:blipFill>
        <p:spPr>
          <a:xfrm>
            <a:off x="2217716" y="87938"/>
            <a:ext cx="9165623" cy="6770062"/>
          </a:xfrm>
          <a:prstGeom prst="rect">
            <a:avLst/>
          </a:prstGeom>
        </p:spPr>
      </p:pic>
    </p:spTree>
    <p:extLst>
      <p:ext uri="{BB962C8B-B14F-4D97-AF65-F5344CB8AC3E}">
        <p14:creationId xmlns:p14="http://schemas.microsoft.com/office/powerpoint/2010/main" val="2264447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ectangle 14">
            <a:extLst>
              <a:ext uri="{FF2B5EF4-FFF2-40B4-BE49-F238E27FC236}">
                <a16:creationId xmlns:a16="http://schemas.microsoft.com/office/drawing/2014/main" id="{98820541-DBA9-4D5D-8FAD-4385CAA37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BC9EAD0-31B8-60B8-082A-6947817000ED}"/>
              </a:ext>
            </a:extLst>
          </p:cNvPr>
          <p:cNvPicPr>
            <a:picLocks noChangeAspect="1"/>
          </p:cNvPicPr>
          <p:nvPr/>
        </p:nvPicPr>
        <p:blipFill rotWithShape="1">
          <a:blip r:embed="rId4"/>
          <a:srcRect t="8677" b="12652"/>
          <a:stretch/>
        </p:blipFill>
        <p:spPr>
          <a:xfrm>
            <a:off x="-21508" y="50826"/>
            <a:ext cx="12191980" cy="6857990"/>
          </a:xfrm>
          <a:prstGeom prst="rect">
            <a:avLst/>
          </a:prstGeom>
        </p:spPr>
      </p:pic>
      <p:sp>
        <p:nvSpPr>
          <p:cNvPr id="17" name="Rectangle 16">
            <a:extLst>
              <a:ext uri="{FF2B5EF4-FFF2-40B4-BE49-F238E27FC236}">
                <a16:creationId xmlns:a16="http://schemas.microsoft.com/office/drawing/2014/main" id="{094F10E6-9317-4287-B0C9-C84A09A57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6362" y="1378641"/>
            <a:ext cx="4639426" cy="4412560"/>
          </a:xfrm>
          <a:prstGeom prst="rect">
            <a:avLst/>
          </a:prstGeom>
          <a:solidFill>
            <a:schemeClr val="accent1">
              <a:lumMod val="20000"/>
              <a:lumOff val="80000"/>
            </a:schemeClr>
          </a:solidFill>
          <a:ln w="38100">
            <a:noFill/>
          </a:ln>
          <a:effectLst>
            <a:outerShdw dist="190500" dir="18780000" algn="tl"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ABC4AA5-6810-A7F2-5B05-4E816A29D68B}"/>
              </a:ext>
            </a:extLst>
          </p:cNvPr>
          <p:cNvSpPr>
            <a:spLocks noGrp="1"/>
          </p:cNvSpPr>
          <p:nvPr>
            <p:ph type="title"/>
          </p:nvPr>
        </p:nvSpPr>
        <p:spPr>
          <a:xfrm>
            <a:off x="7029561" y="2221502"/>
            <a:ext cx="4093028" cy="2726838"/>
          </a:xfrm>
          <a:noFill/>
          <a:effectLst/>
        </p:spPr>
        <p:txBody>
          <a:bodyPr vert="horz" lIns="91440" tIns="45720" rIns="91440" bIns="45720" rtlCol="0" anchor="ctr">
            <a:normAutofit/>
          </a:bodyPr>
          <a:lstStyle/>
          <a:p>
            <a:pPr>
              <a:lnSpc>
                <a:spcPct val="130000"/>
              </a:lnSpc>
            </a:pPr>
            <a:r>
              <a:rPr lang="en-US" sz="3200" spc="0" dirty="0">
                <a:solidFill>
                  <a:srgbClr val="000000"/>
                </a:solidFill>
              </a:rPr>
              <a:t>Scanning &amp; Enumeration</a:t>
            </a:r>
          </a:p>
        </p:txBody>
      </p:sp>
    </p:spTree>
    <p:extLst>
      <p:ext uri="{BB962C8B-B14F-4D97-AF65-F5344CB8AC3E}">
        <p14:creationId xmlns:p14="http://schemas.microsoft.com/office/powerpoint/2010/main" val="3168658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FA7FB-3AE7-20B9-04D8-41D5EFE2E1E3}"/>
              </a:ext>
            </a:extLst>
          </p:cNvPr>
          <p:cNvSpPr>
            <a:spLocks noGrp="1"/>
          </p:cNvSpPr>
          <p:nvPr>
            <p:ph type="title"/>
          </p:nvPr>
        </p:nvSpPr>
        <p:spPr>
          <a:xfrm>
            <a:off x="814656" y="665389"/>
            <a:ext cx="5807818" cy="1507193"/>
          </a:xfrm>
        </p:spPr>
        <p:txBody>
          <a:bodyPr anchor="b">
            <a:normAutofit/>
          </a:bodyPr>
          <a:lstStyle/>
          <a:p>
            <a:r>
              <a:rPr lang="en-US" dirty="0"/>
              <a:t>SCANNING &amp; ENUMERATION</a:t>
            </a:r>
          </a:p>
        </p:txBody>
      </p:sp>
      <p:sp>
        <p:nvSpPr>
          <p:cNvPr id="31" name="Rectangle 3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C89DAF48-A0A3-9235-3C10-1D01D8E0410A}"/>
              </a:ext>
            </a:extLst>
          </p:cNvPr>
          <p:cNvSpPr>
            <a:spLocks noGrp="1"/>
          </p:cNvSpPr>
          <p:nvPr>
            <p:ph idx="1"/>
          </p:nvPr>
        </p:nvSpPr>
        <p:spPr>
          <a:xfrm>
            <a:off x="814656" y="2400301"/>
            <a:ext cx="5568215" cy="3733800"/>
          </a:xfrm>
        </p:spPr>
        <p:txBody>
          <a:bodyPr>
            <a:normAutofit/>
          </a:bodyPr>
          <a:lstStyle/>
          <a:p>
            <a:pPr marL="457200" indent="-457200">
              <a:buFont typeface="+mj-lt"/>
              <a:buAutoNum type="arabicPeriod"/>
            </a:pPr>
            <a:r>
              <a:rPr lang="en-US" b="1" dirty="0"/>
              <a:t>Nmap - </a:t>
            </a:r>
            <a:r>
              <a:rPr lang="en-US" dirty="0"/>
              <a:t>scanning open ports and services.</a:t>
            </a:r>
          </a:p>
          <a:p>
            <a:pPr marL="457200" indent="-457200">
              <a:buFont typeface="+mj-lt"/>
              <a:buAutoNum type="arabicPeriod"/>
            </a:pPr>
            <a:r>
              <a:rPr lang="en-US" b="1" dirty="0"/>
              <a:t>OpenVAS - </a:t>
            </a:r>
            <a:r>
              <a:rPr lang="en-US" dirty="0"/>
              <a:t>An open-source vulnerability scanner.</a:t>
            </a:r>
          </a:p>
          <a:p>
            <a:pPr marL="457200" indent="-457200">
              <a:buFont typeface="+mj-lt"/>
              <a:buAutoNum type="arabicPeriod"/>
            </a:pPr>
            <a:r>
              <a:rPr lang="en-US" b="1" dirty="0"/>
              <a:t>OWASP ZAP – </a:t>
            </a:r>
            <a:r>
              <a:rPr lang="en-US" dirty="0"/>
              <a:t>An open-source web application security scanner.</a:t>
            </a:r>
          </a:p>
          <a:p>
            <a:pPr marL="457200" indent="-457200">
              <a:buFont typeface="+mj-lt"/>
              <a:buAutoNum type="arabicPeriod"/>
            </a:pPr>
            <a:r>
              <a:rPr lang="en-US" b="1" dirty="0" err="1"/>
              <a:t>Nikto</a:t>
            </a:r>
            <a:r>
              <a:rPr lang="en-US" b="1" dirty="0"/>
              <a:t> -</a:t>
            </a:r>
            <a:r>
              <a:rPr lang="en-US" dirty="0"/>
              <a:t> A web server scanner that detects vulnerabilities and misconfigurations.</a:t>
            </a:r>
          </a:p>
        </p:txBody>
      </p:sp>
      <p:sp>
        <p:nvSpPr>
          <p:cNvPr id="33" name="Freeform: Shape 3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5" name="Picture 24" descr="Close-up of a projector&#10;&#10;Description automatically generated">
            <a:extLst>
              <a:ext uri="{FF2B5EF4-FFF2-40B4-BE49-F238E27FC236}">
                <a16:creationId xmlns:a16="http://schemas.microsoft.com/office/drawing/2014/main" id="{33391ADF-4D07-CF69-352D-F94615505679}"/>
              </a:ext>
            </a:extLst>
          </p:cNvPr>
          <p:cNvPicPr>
            <a:picLocks noChangeAspect="1"/>
          </p:cNvPicPr>
          <p:nvPr/>
        </p:nvPicPr>
        <p:blipFill rotWithShape="1">
          <a:blip r:embed="rId4"/>
          <a:srcRect l="714" r="57469"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68D71DA5-1AB1-9930-BE67-15829FB2B5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811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a:t>Open VAS</a:t>
            </a:r>
          </a:p>
        </p:txBody>
      </p:sp>
      <p:sp>
        <p:nvSpPr>
          <p:cNvPr id="11" name="Rectangle 1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2400301"/>
            <a:ext cx="5568215" cy="3733800"/>
          </a:xfrm>
        </p:spPr>
        <p:txBody>
          <a:bodyPr>
            <a:normAutofit/>
          </a:bodyPr>
          <a:lstStyle/>
          <a:p>
            <a:pPr>
              <a:lnSpc>
                <a:spcPct val="120000"/>
              </a:lnSpc>
            </a:pPr>
            <a:r>
              <a:rPr lang="en-US" sz="1100"/>
              <a:t>OpenVAS (Open Vulnerability Assessment System) is an open-source framework used for vulnerability scanning and management. It is a comprehensive solution for detecting security issues in networked systems and applications, providing tools for both automated and manual testing.</a:t>
            </a:r>
          </a:p>
          <a:p>
            <a:pPr>
              <a:lnSpc>
                <a:spcPct val="120000"/>
              </a:lnSpc>
            </a:pPr>
            <a:r>
              <a:rPr lang="en-US" sz="1100" b="1"/>
              <a:t>Key Features:</a:t>
            </a:r>
          </a:p>
          <a:p>
            <a:pPr lvl="1">
              <a:lnSpc>
                <a:spcPct val="120000"/>
              </a:lnSpc>
            </a:pPr>
            <a:r>
              <a:rPr lang="en-US" sz="1100" b="1"/>
              <a:t>Extensive Vulnerability Database: </a:t>
            </a:r>
            <a:r>
              <a:rPr lang="en-US" sz="1100"/>
              <a:t>Regularly updated with thousands of Network Vulnerability Tests (NVTs).</a:t>
            </a:r>
          </a:p>
          <a:p>
            <a:pPr lvl="1">
              <a:lnSpc>
                <a:spcPct val="120000"/>
              </a:lnSpc>
            </a:pPr>
            <a:r>
              <a:rPr lang="en-US" sz="1100" b="1"/>
              <a:t>Full Scan Automation: </a:t>
            </a:r>
            <a:r>
              <a:rPr lang="en-US" sz="1100"/>
              <a:t>Capable of fully automating vulnerability scanning processes.</a:t>
            </a:r>
          </a:p>
          <a:p>
            <a:pPr lvl="1">
              <a:lnSpc>
                <a:spcPct val="120000"/>
              </a:lnSpc>
            </a:pPr>
            <a:r>
              <a:rPr lang="en-US" sz="1100" b="1"/>
              <a:t>Detailed Reporting: </a:t>
            </a:r>
            <a:r>
              <a:rPr lang="en-US" sz="1100"/>
              <a:t>Generates detailed reports highlighting vulnerabilities, their severity, and recommended remediation steps.</a:t>
            </a:r>
          </a:p>
          <a:p>
            <a:pPr lvl="1">
              <a:lnSpc>
                <a:spcPct val="120000"/>
              </a:lnSpc>
            </a:pPr>
            <a:r>
              <a:rPr lang="en-US" sz="1100" b="1"/>
              <a:t>Customizable Scans: </a:t>
            </a:r>
            <a:r>
              <a:rPr lang="en-US" sz="1100"/>
              <a:t>Users can configure scan parameters and create custom scan profiles.</a:t>
            </a:r>
          </a:p>
          <a:p>
            <a:pPr lvl="1">
              <a:lnSpc>
                <a:spcPct val="120000"/>
              </a:lnSpc>
            </a:pPr>
            <a:r>
              <a:rPr lang="en-US" sz="1100" b="1"/>
              <a:t>User Management: </a:t>
            </a:r>
            <a:r>
              <a:rPr lang="en-US" sz="1100"/>
              <a:t>Supports multiple users and roles for collaborative security assessments.</a:t>
            </a:r>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Illuminated server room panel">
            <a:extLst>
              <a:ext uri="{FF2B5EF4-FFF2-40B4-BE49-F238E27FC236}">
                <a16:creationId xmlns:a16="http://schemas.microsoft.com/office/drawing/2014/main" id="{C9185413-B99B-5682-7A8C-D5D761700066}"/>
              </a:ext>
            </a:extLst>
          </p:cNvPr>
          <p:cNvPicPr>
            <a:picLocks noChangeAspect="1"/>
          </p:cNvPicPr>
          <p:nvPr/>
        </p:nvPicPr>
        <p:blipFill rotWithShape="1">
          <a:blip r:embed="rId4"/>
          <a:srcRect l="21822" r="28555"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097A3666-1053-18AB-FA08-A7CEC2C9EA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9042"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99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241991" y="300731"/>
            <a:ext cx="10357666" cy="568593"/>
          </a:xfrm>
        </p:spPr>
        <p:txBody>
          <a:bodyPr anchor="ctr">
            <a:normAutofit fontScale="90000"/>
          </a:bodyPr>
          <a:lstStyle/>
          <a:p>
            <a:r>
              <a:rPr lang="en-US" dirty="0"/>
              <a:t>OPEN VAS</a:t>
            </a:r>
          </a:p>
        </p:txBody>
      </p:sp>
      <p:pic>
        <p:nvPicPr>
          <p:cNvPr id="5" name="Picture 4">
            <a:extLst>
              <a:ext uri="{FF2B5EF4-FFF2-40B4-BE49-F238E27FC236}">
                <a16:creationId xmlns:a16="http://schemas.microsoft.com/office/drawing/2014/main" id="{CA1C1191-D922-DC83-D318-970FD952EAEA}"/>
              </a:ext>
            </a:extLst>
          </p:cNvPr>
          <p:cNvPicPr>
            <a:picLocks noChangeAspect="1"/>
          </p:cNvPicPr>
          <p:nvPr/>
        </p:nvPicPr>
        <p:blipFill>
          <a:blip r:embed="rId2"/>
          <a:stretch>
            <a:fillRect/>
          </a:stretch>
        </p:blipFill>
        <p:spPr>
          <a:xfrm>
            <a:off x="657896" y="1485489"/>
            <a:ext cx="7772400" cy="3732473"/>
          </a:xfrm>
          <a:prstGeom prst="rect">
            <a:avLst/>
          </a:prstGeom>
        </p:spPr>
      </p:pic>
    </p:spTree>
    <p:extLst>
      <p:ext uri="{BB962C8B-B14F-4D97-AF65-F5344CB8AC3E}">
        <p14:creationId xmlns:p14="http://schemas.microsoft.com/office/powerpoint/2010/main" val="2468963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241991" y="300731"/>
            <a:ext cx="10357666" cy="568593"/>
          </a:xfrm>
        </p:spPr>
        <p:txBody>
          <a:bodyPr anchor="ctr">
            <a:normAutofit fontScale="90000"/>
          </a:bodyPr>
          <a:lstStyle/>
          <a:p>
            <a:r>
              <a:rPr lang="en-US" dirty="0"/>
              <a:t>OPEN VAS</a:t>
            </a:r>
          </a:p>
        </p:txBody>
      </p:sp>
      <p:pic>
        <p:nvPicPr>
          <p:cNvPr id="3" name="Picture 2">
            <a:extLst>
              <a:ext uri="{FF2B5EF4-FFF2-40B4-BE49-F238E27FC236}">
                <a16:creationId xmlns:a16="http://schemas.microsoft.com/office/drawing/2014/main" id="{1638FD27-8CCB-9962-6328-235620F6E863}"/>
              </a:ext>
            </a:extLst>
          </p:cNvPr>
          <p:cNvPicPr>
            <a:picLocks noChangeAspect="1"/>
          </p:cNvPicPr>
          <p:nvPr/>
        </p:nvPicPr>
        <p:blipFill>
          <a:blip r:embed="rId2"/>
          <a:stretch>
            <a:fillRect/>
          </a:stretch>
        </p:blipFill>
        <p:spPr>
          <a:xfrm>
            <a:off x="66598" y="1429554"/>
            <a:ext cx="12058803" cy="3670480"/>
          </a:xfrm>
          <a:prstGeom prst="rect">
            <a:avLst/>
          </a:prstGeom>
        </p:spPr>
      </p:pic>
    </p:spTree>
    <p:extLst>
      <p:ext uri="{BB962C8B-B14F-4D97-AF65-F5344CB8AC3E}">
        <p14:creationId xmlns:p14="http://schemas.microsoft.com/office/powerpoint/2010/main" val="1019193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a:t>OWASP ZAP</a:t>
            </a:r>
          </a:p>
        </p:txBody>
      </p:sp>
      <p:sp>
        <p:nvSpPr>
          <p:cNvPr id="11" name="Rectangle 1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2400301"/>
            <a:ext cx="5568215" cy="3733800"/>
          </a:xfrm>
        </p:spPr>
        <p:txBody>
          <a:bodyPr>
            <a:normAutofit/>
          </a:bodyPr>
          <a:lstStyle/>
          <a:p>
            <a:pPr>
              <a:lnSpc>
                <a:spcPct val="120000"/>
              </a:lnSpc>
            </a:pPr>
            <a:r>
              <a:rPr lang="en-US" sz="1100" dirty="0"/>
              <a:t>OWASP ZAP (Zed Attack Proxy) is an open-source web application security scanner. It's widely used by security professionals and penetration testers for finding vulnerabilities in web applications. ZAP is designed to be used by people with a wide range of security experience and offers an easy-to-use interface, automated scanners, and various advanced tools for manual testing.</a:t>
            </a:r>
          </a:p>
          <a:p>
            <a:pPr>
              <a:lnSpc>
                <a:spcPct val="120000"/>
              </a:lnSpc>
            </a:pPr>
            <a:r>
              <a:rPr lang="en-US" sz="1100" b="1" dirty="0"/>
              <a:t>Key Features:</a:t>
            </a:r>
          </a:p>
          <a:p>
            <a:pPr lvl="1">
              <a:lnSpc>
                <a:spcPct val="120000"/>
              </a:lnSpc>
            </a:pPr>
            <a:r>
              <a:rPr lang="en-US" sz="900" b="1" dirty="0"/>
              <a:t>Automated Scanning: </a:t>
            </a:r>
            <a:r>
              <a:rPr lang="en-US" sz="900" dirty="0"/>
              <a:t>Quickly find vulnerabilities in web applications.</a:t>
            </a:r>
          </a:p>
          <a:p>
            <a:pPr lvl="1">
              <a:lnSpc>
                <a:spcPct val="120000"/>
              </a:lnSpc>
            </a:pPr>
            <a:r>
              <a:rPr lang="en-US" sz="900" b="1" dirty="0"/>
              <a:t>Manual Testing Tools: </a:t>
            </a:r>
            <a:r>
              <a:rPr lang="en-US" sz="900" dirty="0"/>
              <a:t>Includes tools for manual testing such as a proxy for inspecting and modifying requests.</a:t>
            </a:r>
          </a:p>
          <a:p>
            <a:pPr lvl="1">
              <a:lnSpc>
                <a:spcPct val="120000"/>
              </a:lnSpc>
            </a:pPr>
            <a:r>
              <a:rPr lang="en-US" sz="900" b="1" dirty="0"/>
              <a:t>Active and Passive Scanning: </a:t>
            </a:r>
            <a:r>
              <a:rPr lang="en-US" sz="900" dirty="0"/>
              <a:t>Can perform both active attacks and passive analysis of web traffic.</a:t>
            </a:r>
          </a:p>
          <a:p>
            <a:pPr lvl="1">
              <a:lnSpc>
                <a:spcPct val="120000"/>
              </a:lnSpc>
            </a:pPr>
            <a:r>
              <a:rPr lang="en-US" sz="900" b="1" dirty="0"/>
              <a:t>Extensibility: </a:t>
            </a:r>
            <a:r>
              <a:rPr lang="en-US" sz="900" dirty="0"/>
              <a:t>Supports plugins to add additional features.</a:t>
            </a:r>
          </a:p>
          <a:p>
            <a:pPr lvl="1">
              <a:lnSpc>
                <a:spcPct val="120000"/>
              </a:lnSpc>
            </a:pPr>
            <a:r>
              <a:rPr lang="en-US" sz="900" b="1" dirty="0"/>
              <a:t>Report Generation: </a:t>
            </a:r>
            <a:r>
              <a:rPr lang="en-US" sz="900" dirty="0"/>
              <a:t>Generate reports in various formats to document findings.</a:t>
            </a:r>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Pen placed on top of a signature line">
            <a:extLst>
              <a:ext uri="{FF2B5EF4-FFF2-40B4-BE49-F238E27FC236}">
                <a16:creationId xmlns:a16="http://schemas.microsoft.com/office/drawing/2014/main" id="{19304EEC-70A5-0A21-001A-1F5F059F010E}"/>
              </a:ext>
            </a:extLst>
          </p:cNvPr>
          <p:cNvPicPr>
            <a:picLocks noChangeAspect="1"/>
          </p:cNvPicPr>
          <p:nvPr/>
        </p:nvPicPr>
        <p:blipFill rotWithShape="1">
          <a:blip r:embed="rId4"/>
          <a:srcRect l="50134" r="243"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78DC49F5-F4BF-4BC9-DC8C-EEF18674F8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5397" y="6300844"/>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484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226770" y="69562"/>
            <a:ext cx="3430830" cy="1438450"/>
          </a:xfrm>
        </p:spPr>
        <p:txBody>
          <a:bodyPr anchor="ctr"/>
          <a:lstStyle/>
          <a:p>
            <a:r>
              <a:rPr lang="en-US" dirty="0"/>
              <a:t>OWSAP ZAP</a:t>
            </a:r>
          </a:p>
        </p:txBody>
      </p:sp>
      <p:pic>
        <p:nvPicPr>
          <p:cNvPr id="4" name="Picture 3">
            <a:extLst>
              <a:ext uri="{FF2B5EF4-FFF2-40B4-BE49-F238E27FC236}">
                <a16:creationId xmlns:a16="http://schemas.microsoft.com/office/drawing/2014/main" id="{D78E68F2-0B03-F772-6B10-FE61924996CB}"/>
              </a:ext>
            </a:extLst>
          </p:cNvPr>
          <p:cNvPicPr>
            <a:picLocks noChangeAspect="1"/>
          </p:cNvPicPr>
          <p:nvPr/>
        </p:nvPicPr>
        <p:blipFill>
          <a:blip r:embed="rId2"/>
          <a:stretch>
            <a:fillRect/>
          </a:stretch>
        </p:blipFill>
        <p:spPr>
          <a:xfrm>
            <a:off x="2325317" y="1157029"/>
            <a:ext cx="9127773" cy="5687867"/>
          </a:xfrm>
          <a:prstGeom prst="rect">
            <a:avLst/>
          </a:prstGeom>
        </p:spPr>
      </p:pic>
    </p:spTree>
    <p:extLst>
      <p:ext uri="{BB962C8B-B14F-4D97-AF65-F5344CB8AC3E}">
        <p14:creationId xmlns:p14="http://schemas.microsoft.com/office/powerpoint/2010/main" val="2264865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err="1"/>
              <a:t>Nikto</a:t>
            </a:r>
            <a:endParaRPr lang="en-US" dirty="0"/>
          </a:p>
        </p:txBody>
      </p:sp>
      <p:sp>
        <p:nvSpPr>
          <p:cNvPr id="15" name="Rectangle 14">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87E2C03E-D801-1D92-10DD-E29578B875DB}"/>
              </a:ext>
            </a:extLst>
          </p:cNvPr>
          <p:cNvSpPr>
            <a:spLocks noGrp="1"/>
          </p:cNvSpPr>
          <p:nvPr>
            <p:ph idx="1"/>
          </p:nvPr>
        </p:nvSpPr>
        <p:spPr>
          <a:xfrm>
            <a:off x="814656" y="2400301"/>
            <a:ext cx="5568215" cy="3733800"/>
          </a:xfrm>
        </p:spPr>
        <p:txBody>
          <a:bodyPr>
            <a:normAutofit/>
          </a:bodyPr>
          <a:lstStyle/>
          <a:p>
            <a:pPr>
              <a:lnSpc>
                <a:spcPct val="120000"/>
              </a:lnSpc>
            </a:pPr>
            <a:r>
              <a:rPr lang="en-US" sz="1000" dirty="0" err="1"/>
              <a:t>Nikto</a:t>
            </a:r>
            <a:r>
              <a:rPr lang="en-US" sz="1000" dirty="0"/>
              <a:t> is an open-source web server scanner designed to identify potential vulnerabilities and security issues in web servers. It performs comprehensive tests against web servers for multiple types of vulnerabilities, including outdated software versions, dangerous files or scripts, and configuration issues. </a:t>
            </a:r>
          </a:p>
          <a:p>
            <a:pPr>
              <a:lnSpc>
                <a:spcPct val="120000"/>
              </a:lnSpc>
            </a:pPr>
            <a:r>
              <a:rPr lang="en-US" sz="1000" b="1" dirty="0"/>
              <a:t>Key Features:</a:t>
            </a:r>
          </a:p>
          <a:p>
            <a:pPr lvl="1">
              <a:lnSpc>
                <a:spcPct val="120000"/>
              </a:lnSpc>
            </a:pPr>
            <a:r>
              <a:rPr lang="en-US" sz="1000" b="1" dirty="0"/>
              <a:t>Extensive Test Coverage: </a:t>
            </a:r>
            <a:r>
              <a:rPr lang="en-US" sz="1000" dirty="0"/>
              <a:t>Scans for over 6,700 potentially dangerous files/programs.</a:t>
            </a:r>
          </a:p>
          <a:p>
            <a:pPr lvl="1">
              <a:lnSpc>
                <a:spcPct val="120000"/>
              </a:lnSpc>
            </a:pPr>
            <a:r>
              <a:rPr lang="en-US" sz="1000" b="1" dirty="0"/>
              <a:t>Vulnerability Identification: </a:t>
            </a:r>
            <a:r>
              <a:rPr lang="en-US" sz="1000" dirty="0"/>
              <a:t>Detects over 1,250 versions of servers and identifies potential vulnerabilities.</a:t>
            </a:r>
          </a:p>
          <a:p>
            <a:pPr lvl="1">
              <a:lnSpc>
                <a:spcPct val="120000"/>
              </a:lnSpc>
            </a:pPr>
            <a:r>
              <a:rPr lang="en-US" sz="1000" b="1" dirty="0"/>
              <a:t>Cross-Platform Support: </a:t>
            </a:r>
            <a:r>
              <a:rPr lang="en-US" sz="1000" dirty="0"/>
              <a:t>Works on any system with Perl installed.</a:t>
            </a:r>
          </a:p>
          <a:p>
            <a:pPr lvl="1">
              <a:lnSpc>
                <a:spcPct val="120000"/>
              </a:lnSpc>
            </a:pPr>
            <a:r>
              <a:rPr lang="en-US" sz="1000" b="1" dirty="0"/>
              <a:t>Customizable: </a:t>
            </a:r>
            <a:r>
              <a:rPr lang="en-US" sz="1000" dirty="0"/>
              <a:t>Supports plugins and user-defined tests.</a:t>
            </a:r>
          </a:p>
          <a:p>
            <a:pPr lvl="1">
              <a:lnSpc>
                <a:spcPct val="120000"/>
              </a:lnSpc>
            </a:pPr>
            <a:r>
              <a:rPr lang="en-US" sz="1000" b="1" dirty="0"/>
              <a:t>Multiple Reporting Formats: </a:t>
            </a:r>
            <a:r>
              <a:rPr lang="en-US" sz="1000" dirty="0"/>
              <a:t>Can output results in various formats, including plain text, HTML, XML, and CSV.</a:t>
            </a:r>
          </a:p>
          <a:p>
            <a:pPr lvl="1">
              <a:lnSpc>
                <a:spcPct val="120000"/>
              </a:lnSpc>
            </a:pPr>
            <a:r>
              <a:rPr lang="en-US" sz="1000" b="1" dirty="0"/>
              <a:t>SSL Support: </a:t>
            </a:r>
            <a:r>
              <a:rPr lang="en-US" sz="1000" dirty="0"/>
              <a:t>Can test HTTPS web servers.</a:t>
            </a:r>
          </a:p>
        </p:txBody>
      </p:sp>
      <p:sp>
        <p:nvSpPr>
          <p:cNvPr id="17" name="Freeform: Shape 16">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Electronic circuit board">
            <a:extLst>
              <a:ext uri="{FF2B5EF4-FFF2-40B4-BE49-F238E27FC236}">
                <a16:creationId xmlns:a16="http://schemas.microsoft.com/office/drawing/2014/main" id="{0C3CDA9E-8D6F-65F3-7CEF-86C712FEA11A}"/>
              </a:ext>
            </a:extLst>
          </p:cNvPr>
          <p:cNvPicPr>
            <a:picLocks noChangeAspect="1"/>
          </p:cNvPicPr>
          <p:nvPr/>
        </p:nvPicPr>
        <p:blipFill rotWithShape="1">
          <a:blip r:embed="rId4"/>
          <a:srcRect l="41103" r="9274"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D2B369E6-5EC6-27E0-14CC-1E30B9CBBC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206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p:txBody>
          <a:bodyPr/>
          <a:lstStyle/>
          <a:p>
            <a:r>
              <a:rPr lang="en-US" dirty="0" err="1"/>
              <a:t>Nikto</a:t>
            </a:r>
            <a:endParaRPr lang="en-US" dirty="0"/>
          </a:p>
        </p:txBody>
      </p:sp>
      <p:pic>
        <p:nvPicPr>
          <p:cNvPr id="3" name="Picture 2">
            <a:extLst>
              <a:ext uri="{FF2B5EF4-FFF2-40B4-BE49-F238E27FC236}">
                <a16:creationId xmlns:a16="http://schemas.microsoft.com/office/drawing/2014/main" id="{C898261B-5E45-D8C3-B308-AEE03F7FE2AE}"/>
              </a:ext>
            </a:extLst>
          </p:cNvPr>
          <p:cNvPicPr>
            <a:picLocks noChangeAspect="1"/>
          </p:cNvPicPr>
          <p:nvPr/>
        </p:nvPicPr>
        <p:blipFill>
          <a:blip r:embed="rId2"/>
          <a:stretch>
            <a:fillRect/>
          </a:stretch>
        </p:blipFill>
        <p:spPr>
          <a:xfrm>
            <a:off x="3393927" y="916670"/>
            <a:ext cx="7772400" cy="5024659"/>
          </a:xfrm>
          <a:prstGeom prst="rect">
            <a:avLst/>
          </a:prstGeom>
        </p:spPr>
      </p:pic>
    </p:spTree>
    <p:extLst>
      <p:ext uri="{BB962C8B-B14F-4D97-AF65-F5344CB8AC3E}">
        <p14:creationId xmlns:p14="http://schemas.microsoft.com/office/powerpoint/2010/main" val="2104415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ectangle 14">
            <a:extLst>
              <a:ext uri="{FF2B5EF4-FFF2-40B4-BE49-F238E27FC236}">
                <a16:creationId xmlns:a16="http://schemas.microsoft.com/office/drawing/2014/main" id="{98820541-DBA9-4D5D-8FAD-4385CAA37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BC9EAD0-31B8-60B8-082A-6947817000ED}"/>
              </a:ext>
            </a:extLst>
          </p:cNvPr>
          <p:cNvPicPr>
            <a:picLocks noChangeAspect="1"/>
          </p:cNvPicPr>
          <p:nvPr/>
        </p:nvPicPr>
        <p:blipFill rotWithShape="1">
          <a:blip r:embed="rId4"/>
          <a:srcRect t="8677" b="12652"/>
          <a:stretch/>
        </p:blipFill>
        <p:spPr>
          <a:xfrm>
            <a:off x="-21508" y="50826"/>
            <a:ext cx="12191980" cy="6857990"/>
          </a:xfrm>
          <a:prstGeom prst="rect">
            <a:avLst/>
          </a:prstGeom>
        </p:spPr>
      </p:pic>
      <p:sp>
        <p:nvSpPr>
          <p:cNvPr id="17" name="Rectangle 16">
            <a:extLst>
              <a:ext uri="{FF2B5EF4-FFF2-40B4-BE49-F238E27FC236}">
                <a16:creationId xmlns:a16="http://schemas.microsoft.com/office/drawing/2014/main" id="{094F10E6-9317-4287-B0C9-C84A09A57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6362" y="1378641"/>
            <a:ext cx="4639426" cy="4412560"/>
          </a:xfrm>
          <a:prstGeom prst="rect">
            <a:avLst/>
          </a:prstGeom>
          <a:solidFill>
            <a:schemeClr val="accent1">
              <a:lumMod val="20000"/>
              <a:lumOff val="80000"/>
            </a:schemeClr>
          </a:solidFill>
          <a:ln w="38100">
            <a:noFill/>
          </a:ln>
          <a:effectLst>
            <a:outerShdw dist="190500" dir="18780000" algn="tl"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ABC4AA5-6810-A7F2-5B05-4E816A29D68B}"/>
              </a:ext>
            </a:extLst>
          </p:cNvPr>
          <p:cNvSpPr>
            <a:spLocks noGrp="1"/>
          </p:cNvSpPr>
          <p:nvPr>
            <p:ph type="title"/>
          </p:nvPr>
        </p:nvSpPr>
        <p:spPr>
          <a:xfrm>
            <a:off x="7029561" y="2221502"/>
            <a:ext cx="4093028" cy="2726838"/>
          </a:xfrm>
          <a:noFill/>
          <a:effectLst/>
        </p:spPr>
        <p:txBody>
          <a:bodyPr vert="horz" lIns="91440" tIns="45720" rIns="91440" bIns="45720" rtlCol="0" anchor="ctr">
            <a:normAutofit/>
          </a:bodyPr>
          <a:lstStyle/>
          <a:p>
            <a:pPr>
              <a:lnSpc>
                <a:spcPct val="130000"/>
              </a:lnSpc>
            </a:pPr>
            <a:r>
              <a:rPr lang="en-US" sz="3200" spc="0" dirty="0">
                <a:solidFill>
                  <a:srgbClr val="000000"/>
                </a:solidFill>
              </a:rPr>
              <a:t>Exploitation</a:t>
            </a:r>
          </a:p>
        </p:txBody>
      </p:sp>
    </p:spTree>
    <p:extLst>
      <p:ext uri="{BB962C8B-B14F-4D97-AF65-F5344CB8AC3E}">
        <p14:creationId xmlns:p14="http://schemas.microsoft.com/office/powerpoint/2010/main" val="3601934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FA7FB-3AE7-20B9-04D8-41D5EFE2E1E3}"/>
              </a:ext>
            </a:extLst>
          </p:cNvPr>
          <p:cNvSpPr>
            <a:spLocks noGrp="1"/>
          </p:cNvSpPr>
          <p:nvPr>
            <p:ph type="title"/>
          </p:nvPr>
        </p:nvSpPr>
        <p:spPr>
          <a:xfrm>
            <a:off x="814656" y="665389"/>
            <a:ext cx="5807818" cy="1507193"/>
          </a:xfrm>
        </p:spPr>
        <p:txBody>
          <a:bodyPr anchor="ctr">
            <a:normAutofit/>
          </a:bodyPr>
          <a:lstStyle/>
          <a:p>
            <a:r>
              <a:rPr lang="en-US" dirty="0"/>
              <a:t>Exploitation</a:t>
            </a:r>
          </a:p>
        </p:txBody>
      </p:sp>
      <p:sp>
        <p:nvSpPr>
          <p:cNvPr id="24" name="Rectangle 23">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C89DAF48-A0A3-9235-3C10-1D01D8E0410A}"/>
              </a:ext>
            </a:extLst>
          </p:cNvPr>
          <p:cNvSpPr>
            <a:spLocks noGrp="1"/>
          </p:cNvSpPr>
          <p:nvPr>
            <p:ph idx="1"/>
          </p:nvPr>
        </p:nvSpPr>
        <p:spPr>
          <a:xfrm>
            <a:off x="814656" y="2400301"/>
            <a:ext cx="5568215" cy="3733800"/>
          </a:xfrm>
        </p:spPr>
        <p:txBody>
          <a:bodyPr>
            <a:normAutofit fontScale="92500" lnSpcReduction="10000"/>
          </a:bodyPr>
          <a:lstStyle/>
          <a:p>
            <a:pPr marL="457200" indent="-457200">
              <a:buFont typeface="+mj-lt"/>
              <a:buAutoNum type="arabicPeriod"/>
            </a:pPr>
            <a:r>
              <a:rPr lang="en-US" b="1" dirty="0"/>
              <a:t>Metasploit Framework - </a:t>
            </a:r>
            <a:r>
              <a:rPr lang="en-US" dirty="0"/>
              <a:t>A powerful tool for developing and executing exploit code against a remote target.</a:t>
            </a:r>
          </a:p>
          <a:p>
            <a:pPr marL="457200" indent="-457200">
              <a:buFont typeface="+mj-lt"/>
              <a:buAutoNum type="arabicPeriod"/>
            </a:pPr>
            <a:r>
              <a:rPr lang="en-US" b="1" dirty="0" err="1"/>
              <a:t>SQLmap</a:t>
            </a:r>
            <a:r>
              <a:rPr lang="en-US" b="1" dirty="0"/>
              <a:t> - </a:t>
            </a:r>
            <a:r>
              <a:rPr lang="en-US" dirty="0"/>
              <a:t>An automatic SQL injection and database takeover tool.</a:t>
            </a:r>
          </a:p>
          <a:p>
            <a:pPr marL="457200" indent="-457200">
              <a:buFont typeface="+mj-lt"/>
              <a:buAutoNum type="arabicPeriod"/>
            </a:pPr>
            <a:r>
              <a:rPr lang="en-US" b="1" dirty="0"/>
              <a:t>Hydra/John the Ripper - </a:t>
            </a:r>
            <a:r>
              <a:rPr lang="en-US" dirty="0"/>
              <a:t>For brute-force attacks on passwords.</a:t>
            </a:r>
          </a:p>
          <a:p>
            <a:pPr marL="457200" indent="-457200">
              <a:buFont typeface="+mj-lt"/>
              <a:buAutoNum type="arabicPeriod"/>
            </a:pPr>
            <a:r>
              <a:rPr lang="en-US" b="1" dirty="0"/>
              <a:t>Burp Suite - </a:t>
            </a:r>
            <a:r>
              <a:rPr lang="en-US" dirty="0"/>
              <a:t>For web application security testing.</a:t>
            </a:r>
          </a:p>
        </p:txBody>
      </p:sp>
      <p:sp>
        <p:nvSpPr>
          <p:cNvPr id="26" name="Freeform: Shape 25">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 name="Picture 17" descr="Boxes on conveyor belt&#10;&#10;Description automatically generated">
            <a:extLst>
              <a:ext uri="{FF2B5EF4-FFF2-40B4-BE49-F238E27FC236}">
                <a16:creationId xmlns:a16="http://schemas.microsoft.com/office/drawing/2014/main" id="{D850C4ED-80EB-0F36-32B2-96BF8B7C8999}"/>
              </a:ext>
            </a:extLst>
          </p:cNvPr>
          <p:cNvPicPr>
            <a:picLocks noChangeAspect="1"/>
          </p:cNvPicPr>
          <p:nvPr/>
        </p:nvPicPr>
        <p:blipFill rotWithShape="1">
          <a:blip r:embed="rId4"/>
          <a:srcRect l="30897" r="27286"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3" name="Picture 2" descr="logo-img">
            <a:extLst>
              <a:ext uri="{FF2B5EF4-FFF2-40B4-BE49-F238E27FC236}">
                <a16:creationId xmlns:a16="http://schemas.microsoft.com/office/drawing/2014/main" id="{01F5488D-5CB4-5B63-A214-10D9708A8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9332" y="6229083"/>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948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b">
            <a:normAutofit/>
          </a:bodyPr>
          <a:lstStyle/>
          <a:p>
            <a:r>
              <a:rPr lang="en-US" dirty="0"/>
              <a:t>Metasploit Framework</a:t>
            </a:r>
          </a:p>
        </p:txBody>
      </p:sp>
      <p:sp>
        <p:nvSpPr>
          <p:cNvPr id="11" name="Rectangle 1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2400301"/>
            <a:ext cx="5568215" cy="3733800"/>
          </a:xfrm>
        </p:spPr>
        <p:txBody>
          <a:bodyPr>
            <a:normAutofit/>
          </a:bodyPr>
          <a:lstStyle/>
          <a:p>
            <a:pPr>
              <a:lnSpc>
                <a:spcPct val="120000"/>
              </a:lnSpc>
            </a:pPr>
            <a:r>
              <a:rPr lang="en-US" sz="1000"/>
              <a:t>The Metasploit Framework is one of the most popular tools for penetration testing, ethical hacking, and network security assessments. Developed by Rapid7, Metasploit is an open-source framework that provides tools for discovering, exploiting, and validating vulnerabilities in various systems. It supports a wide range of exploits, payloads, and auxiliary modules, making it an essential tool for security professionals.</a:t>
            </a:r>
          </a:p>
          <a:p>
            <a:pPr>
              <a:lnSpc>
                <a:spcPct val="120000"/>
              </a:lnSpc>
            </a:pPr>
            <a:r>
              <a:rPr lang="en-US" sz="1000" b="1"/>
              <a:t>Key Features:</a:t>
            </a:r>
          </a:p>
          <a:p>
            <a:pPr lvl="1">
              <a:lnSpc>
                <a:spcPct val="120000"/>
              </a:lnSpc>
            </a:pPr>
            <a:r>
              <a:rPr lang="en-US" sz="1000" b="1"/>
              <a:t>Modular Architecture: </a:t>
            </a:r>
            <a:r>
              <a:rPr lang="en-US" sz="1000"/>
              <a:t>Supports a vast library of exploits, payloads, and auxiliary modules.</a:t>
            </a:r>
          </a:p>
          <a:p>
            <a:pPr lvl="1">
              <a:lnSpc>
                <a:spcPct val="120000"/>
              </a:lnSpc>
            </a:pPr>
            <a:r>
              <a:rPr lang="en-US" sz="1000" b="1"/>
              <a:t>Extensive Exploit Database: </a:t>
            </a:r>
            <a:r>
              <a:rPr lang="en-US" sz="1000"/>
              <a:t>Includes exploits for numerous vulnerabilities.</a:t>
            </a:r>
          </a:p>
          <a:p>
            <a:pPr lvl="1">
              <a:lnSpc>
                <a:spcPct val="120000"/>
              </a:lnSpc>
            </a:pPr>
            <a:r>
              <a:rPr lang="en-US" sz="1000" b="1"/>
              <a:t>Payload Options: </a:t>
            </a:r>
            <a:r>
              <a:rPr lang="en-US" sz="1000"/>
              <a:t>Provides various payloads for different attack vectors.</a:t>
            </a:r>
          </a:p>
          <a:p>
            <a:pPr lvl="1">
              <a:lnSpc>
                <a:spcPct val="120000"/>
              </a:lnSpc>
            </a:pPr>
            <a:r>
              <a:rPr lang="en-US" sz="1000" b="1"/>
              <a:t>Post-Exploitation Modules: </a:t>
            </a:r>
            <a:r>
              <a:rPr lang="en-US" sz="1000"/>
              <a:t>Offers tools for gathering information, maintaining access, and further exploitation after initial access.</a:t>
            </a:r>
          </a:p>
          <a:p>
            <a:pPr lvl="1">
              <a:lnSpc>
                <a:spcPct val="120000"/>
              </a:lnSpc>
            </a:pPr>
            <a:r>
              <a:rPr lang="en-US" sz="1000" b="1"/>
              <a:t>Community and Commercial Editions: </a:t>
            </a:r>
            <a:r>
              <a:rPr lang="en-US" sz="1000"/>
              <a:t>The open-source community edition is free, while the commercial edition offers additional features and support.</a:t>
            </a:r>
          </a:p>
          <a:p>
            <a:pPr lvl="1">
              <a:lnSpc>
                <a:spcPct val="120000"/>
              </a:lnSpc>
            </a:pPr>
            <a:r>
              <a:rPr lang="en-US" sz="1000" b="1"/>
              <a:t>Integration with Other Tools: </a:t>
            </a:r>
            <a:r>
              <a:rPr lang="en-US" sz="1000"/>
              <a:t>Can be integrated with other security tools like Nmap, Nexpose, and more.</a:t>
            </a:r>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3D box skeletons">
            <a:extLst>
              <a:ext uri="{FF2B5EF4-FFF2-40B4-BE49-F238E27FC236}">
                <a16:creationId xmlns:a16="http://schemas.microsoft.com/office/drawing/2014/main" id="{4F8677D9-B45C-D2B4-4E54-ECA667AD3494}"/>
              </a:ext>
            </a:extLst>
          </p:cNvPr>
          <p:cNvPicPr>
            <a:picLocks noChangeAspect="1"/>
          </p:cNvPicPr>
          <p:nvPr/>
        </p:nvPicPr>
        <p:blipFill rotWithShape="1">
          <a:blip r:embed="rId4"/>
          <a:srcRect l="26904" r="23473"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E4284BC3-F2DA-3ABF-58B9-977DE33F0F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2461"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626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473810" y="236337"/>
            <a:ext cx="10357666" cy="890564"/>
          </a:xfrm>
        </p:spPr>
        <p:txBody>
          <a:bodyPr anchor="ctr"/>
          <a:lstStyle/>
          <a:p>
            <a:r>
              <a:rPr lang="en-US" dirty="0"/>
              <a:t>METASPLOIT FRAMEWORK</a:t>
            </a:r>
          </a:p>
        </p:txBody>
      </p:sp>
      <p:pic>
        <p:nvPicPr>
          <p:cNvPr id="3" name="Picture 2">
            <a:extLst>
              <a:ext uri="{FF2B5EF4-FFF2-40B4-BE49-F238E27FC236}">
                <a16:creationId xmlns:a16="http://schemas.microsoft.com/office/drawing/2014/main" id="{716AE8A3-3E9B-87E8-7544-9CD07DE42841}"/>
              </a:ext>
            </a:extLst>
          </p:cNvPr>
          <p:cNvPicPr>
            <a:picLocks noChangeAspect="1"/>
          </p:cNvPicPr>
          <p:nvPr/>
        </p:nvPicPr>
        <p:blipFill>
          <a:blip r:embed="rId2"/>
          <a:stretch>
            <a:fillRect/>
          </a:stretch>
        </p:blipFill>
        <p:spPr>
          <a:xfrm>
            <a:off x="1701084" y="1285103"/>
            <a:ext cx="7772400" cy="4905982"/>
          </a:xfrm>
          <a:prstGeom prst="rect">
            <a:avLst/>
          </a:prstGeom>
        </p:spPr>
      </p:pic>
    </p:spTree>
    <p:extLst>
      <p:ext uri="{BB962C8B-B14F-4D97-AF65-F5344CB8AC3E}">
        <p14:creationId xmlns:p14="http://schemas.microsoft.com/office/powerpoint/2010/main" val="3984728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a:t>SQLMAP</a:t>
            </a:r>
          </a:p>
        </p:txBody>
      </p:sp>
      <p:sp>
        <p:nvSpPr>
          <p:cNvPr id="11" name="Rectangle 1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1848465"/>
            <a:ext cx="6077757" cy="4285636"/>
          </a:xfrm>
        </p:spPr>
        <p:txBody>
          <a:bodyPr>
            <a:normAutofit/>
          </a:bodyPr>
          <a:lstStyle/>
          <a:p>
            <a:pPr>
              <a:lnSpc>
                <a:spcPct val="120000"/>
              </a:lnSpc>
            </a:pPr>
            <a:r>
              <a:rPr lang="en-US" sz="1100" dirty="0" err="1"/>
              <a:t>SQLMap</a:t>
            </a:r>
            <a:r>
              <a:rPr lang="en-US" sz="1100" dirty="0"/>
              <a:t> is a powerful and widely-used open-source tool designed to automate the process of detecting and exploiting SQL injection vulnerabilities in web applications. It supports a wide range of database management systems (DBMS) and offers numerous features to facilitate penetration testing and security assessments. Here’s an overview of </a:t>
            </a:r>
            <a:r>
              <a:rPr lang="en-US" sz="1100" dirty="0" err="1"/>
              <a:t>SQLMap</a:t>
            </a:r>
            <a:r>
              <a:rPr lang="en-US" sz="1100" dirty="0"/>
              <a:t> and its uses:</a:t>
            </a:r>
          </a:p>
          <a:p>
            <a:pPr>
              <a:lnSpc>
                <a:spcPct val="120000"/>
              </a:lnSpc>
            </a:pPr>
            <a:r>
              <a:rPr lang="en-US" sz="1100" b="1" dirty="0"/>
              <a:t>Key Features:</a:t>
            </a:r>
          </a:p>
          <a:p>
            <a:pPr lvl="1">
              <a:lnSpc>
                <a:spcPct val="120000"/>
              </a:lnSpc>
            </a:pPr>
            <a:r>
              <a:rPr lang="en-US" sz="1100" b="1" dirty="0"/>
              <a:t>Wide DBMS Support: </a:t>
            </a:r>
            <a:r>
              <a:rPr lang="en-US" sz="1100" dirty="0"/>
              <a:t>Supports MySQL, Oracle, PostgreSQL, Microsoft SQL Server, SQLite, and many others.</a:t>
            </a:r>
          </a:p>
          <a:p>
            <a:pPr lvl="1">
              <a:lnSpc>
                <a:spcPct val="120000"/>
              </a:lnSpc>
            </a:pPr>
            <a:r>
              <a:rPr lang="en-US" sz="1100" b="1" dirty="0"/>
              <a:t>Automated Detection and Exploitation: </a:t>
            </a:r>
            <a:r>
              <a:rPr lang="en-US" sz="1100" dirty="0"/>
              <a:t>Automatically detects and exploits SQL injection vulnerabilities.</a:t>
            </a:r>
          </a:p>
          <a:p>
            <a:pPr lvl="1">
              <a:lnSpc>
                <a:spcPct val="120000"/>
              </a:lnSpc>
            </a:pPr>
            <a:r>
              <a:rPr lang="en-US" sz="1100" b="1" dirty="0"/>
              <a:t>Database Fingerprinting: </a:t>
            </a:r>
            <a:r>
              <a:rPr lang="en-US" sz="1100" dirty="0"/>
              <a:t>Identifies the DBMS and version.</a:t>
            </a:r>
          </a:p>
          <a:p>
            <a:pPr lvl="1">
              <a:lnSpc>
                <a:spcPct val="120000"/>
              </a:lnSpc>
            </a:pPr>
            <a:r>
              <a:rPr lang="en-US" sz="1100" b="1" dirty="0"/>
              <a:t>Data Retrieval: </a:t>
            </a:r>
            <a:r>
              <a:rPr lang="en-US" sz="1100" dirty="0"/>
              <a:t>Extracts data from the database.</a:t>
            </a:r>
          </a:p>
          <a:p>
            <a:pPr lvl="1">
              <a:lnSpc>
                <a:spcPct val="120000"/>
              </a:lnSpc>
            </a:pPr>
            <a:r>
              <a:rPr lang="en-US" sz="1100" b="1" dirty="0"/>
              <a:t>Access and File System Operations: </a:t>
            </a:r>
            <a:r>
              <a:rPr lang="en-US" sz="1100" dirty="0"/>
              <a:t>Provides capabilities to interact with the file system, execute commands, and escalate privileges.</a:t>
            </a:r>
          </a:p>
          <a:p>
            <a:pPr lvl="1">
              <a:lnSpc>
                <a:spcPct val="120000"/>
              </a:lnSpc>
            </a:pPr>
            <a:r>
              <a:rPr lang="en-US" sz="1100" b="1" dirty="0"/>
              <a:t>Advanced Techniques: </a:t>
            </a:r>
            <a:r>
              <a:rPr lang="en-US" sz="1100" dirty="0"/>
              <a:t>Supports techniques such as time-based blind, error-based, UNION query-based, stacked queries, and more.</a:t>
            </a:r>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logo-img">
            <a:extLst>
              <a:ext uri="{FF2B5EF4-FFF2-40B4-BE49-F238E27FC236}">
                <a16:creationId xmlns:a16="http://schemas.microsoft.com/office/drawing/2014/main" id="{8DF5C612-3841-D1E6-B9DE-CE2AD43095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2461" y="6300844"/>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544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184036" y="217019"/>
            <a:ext cx="10357666" cy="890564"/>
          </a:xfrm>
        </p:spPr>
        <p:txBody>
          <a:bodyPr anchor="ctr"/>
          <a:lstStyle/>
          <a:p>
            <a:r>
              <a:rPr lang="en-US" dirty="0"/>
              <a:t>SQLMAP</a:t>
            </a:r>
          </a:p>
        </p:txBody>
      </p:sp>
      <p:pic>
        <p:nvPicPr>
          <p:cNvPr id="4" name="Picture 3">
            <a:extLst>
              <a:ext uri="{FF2B5EF4-FFF2-40B4-BE49-F238E27FC236}">
                <a16:creationId xmlns:a16="http://schemas.microsoft.com/office/drawing/2014/main" id="{CF89CB53-9007-ED16-18E4-ABBD62D6679A}"/>
              </a:ext>
            </a:extLst>
          </p:cNvPr>
          <p:cNvPicPr>
            <a:picLocks noChangeAspect="1"/>
          </p:cNvPicPr>
          <p:nvPr/>
        </p:nvPicPr>
        <p:blipFill>
          <a:blip r:embed="rId2"/>
          <a:stretch>
            <a:fillRect/>
          </a:stretch>
        </p:blipFill>
        <p:spPr>
          <a:xfrm>
            <a:off x="2209800" y="989224"/>
            <a:ext cx="7772400" cy="5190986"/>
          </a:xfrm>
          <a:prstGeom prst="rect">
            <a:avLst/>
          </a:prstGeom>
        </p:spPr>
      </p:pic>
    </p:spTree>
    <p:extLst>
      <p:ext uri="{BB962C8B-B14F-4D97-AF65-F5344CB8AC3E}">
        <p14:creationId xmlns:p14="http://schemas.microsoft.com/office/powerpoint/2010/main" val="2880208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a:t>John the Ripper</a:t>
            </a:r>
          </a:p>
        </p:txBody>
      </p:sp>
      <p:sp>
        <p:nvSpPr>
          <p:cNvPr id="11" name="Rectangle 10">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2400301"/>
            <a:ext cx="5568215" cy="3733800"/>
          </a:xfrm>
        </p:spPr>
        <p:txBody>
          <a:bodyPr>
            <a:normAutofit/>
          </a:bodyPr>
          <a:lstStyle/>
          <a:p>
            <a:pPr>
              <a:lnSpc>
                <a:spcPct val="120000"/>
              </a:lnSpc>
            </a:pPr>
            <a:r>
              <a:rPr lang="en-US" sz="1000"/>
              <a:t>John the Ripper is a popular open-source password cracking tool used by security professionals and penetration testers to identify weak passwords. It supports various password hash types and offers multiple cracking modes, including dictionary attacks, brute-force attacks, and rainbow table attacks. Here’s an overview of John the Ripper and its usage:</a:t>
            </a:r>
          </a:p>
          <a:p>
            <a:pPr>
              <a:lnSpc>
                <a:spcPct val="120000"/>
              </a:lnSpc>
            </a:pPr>
            <a:endParaRPr lang="en-US" sz="1000"/>
          </a:p>
          <a:p>
            <a:pPr>
              <a:lnSpc>
                <a:spcPct val="120000"/>
              </a:lnSpc>
            </a:pPr>
            <a:r>
              <a:rPr lang="en-US" sz="1000" b="1"/>
              <a:t>Key Features:</a:t>
            </a:r>
          </a:p>
          <a:p>
            <a:pPr lvl="1">
              <a:lnSpc>
                <a:spcPct val="120000"/>
              </a:lnSpc>
            </a:pPr>
            <a:r>
              <a:rPr lang="en-US" sz="1000" b="1"/>
              <a:t>Multi-Platform Support: </a:t>
            </a:r>
            <a:r>
              <a:rPr lang="en-US" sz="1000"/>
              <a:t>Available for Unix, Windows, DOS, BeOS, and OpenVMS.</a:t>
            </a:r>
          </a:p>
          <a:p>
            <a:pPr lvl="1">
              <a:lnSpc>
                <a:spcPct val="120000"/>
              </a:lnSpc>
            </a:pPr>
            <a:r>
              <a:rPr lang="en-US" sz="1000" b="1"/>
              <a:t>Multiple Cracking Modes: </a:t>
            </a:r>
            <a:r>
              <a:rPr lang="en-US" sz="1000"/>
              <a:t>Dictionary attacks, brute-force attacks, and hybrid attacks.</a:t>
            </a:r>
          </a:p>
          <a:p>
            <a:pPr lvl="1">
              <a:lnSpc>
                <a:spcPct val="120000"/>
              </a:lnSpc>
            </a:pPr>
            <a:r>
              <a:rPr lang="en-US" sz="1000" b="1"/>
              <a:t>Extensive Hash Support: </a:t>
            </a:r>
            <a:r>
              <a:rPr lang="en-US" sz="1000"/>
              <a:t>Supports a wide range of hash types, including DES, MD5, Blowfish, SHA-1, and many others.</a:t>
            </a:r>
          </a:p>
          <a:p>
            <a:pPr lvl="1">
              <a:lnSpc>
                <a:spcPct val="120000"/>
              </a:lnSpc>
            </a:pPr>
            <a:r>
              <a:rPr lang="en-US" sz="1000" b="1"/>
              <a:t>Customizable: </a:t>
            </a:r>
            <a:r>
              <a:rPr lang="en-US" sz="1000"/>
              <a:t>Users can define custom cracking rules and extend the tool’s capabilities.</a:t>
            </a:r>
          </a:p>
          <a:p>
            <a:pPr lvl="1">
              <a:lnSpc>
                <a:spcPct val="120000"/>
              </a:lnSpc>
            </a:pPr>
            <a:r>
              <a:rPr lang="en-US" sz="1000" b="1"/>
              <a:t>Efficient: </a:t>
            </a:r>
            <a:r>
              <a:rPr lang="en-US" sz="1000"/>
              <a:t>Optimized for performance and can leverage multi-core CPUs.</a:t>
            </a:r>
          </a:p>
        </p:txBody>
      </p:sp>
      <p:sp>
        <p:nvSpPr>
          <p:cNvPr id="13" name="Freeform: Shape 12">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Padlock on computer motherboard">
            <a:extLst>
              <a:ext uri="{FF2B5EF4-FFF2-40B4-BE49-F238E27FC236}">
                <a16:creationId xmlns:a16="http://schemas.microsoft.com/office/drawing/2014/main" id="{700BD303-7B9D-2A03-9D2C-297BAB6728CA}"/>
              </a:ext>
            </a:extLst>
          </p:cNvPr>
          <p:cNvPicPr>
            <a:picLocks noChangeAspect="1"/>
          </p:cNvPicPr>
          <p:nvPr/>
        </p:nvPicPr>
        <p:blipFill rotWithShape="1">
          <a:blip r:embed="rId4"/>
          <a:srcRect l="13511" r="36866"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1BCF2F18-C0FD-98A3-FF32-6227468CD3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5504"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082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p:txBody>
          <a:bodyPr anchor="ctr"/>
          <a:lstStyle/>
          <a:p>
            <a:r>
              <a:rPr lang="en-US" dirty="0"/>
              <a:t>John the RIPPER</a:t>
            </a:r>
          </a:p>
        </p:txBody>
      </p:sp>
      <p:pic>
        <p:nvPicPr>
          <p:cNvPr id="4" name="Picture 3">
            <a:extLst>
              <a:ext uri="{FF2B5EF4-FFF2-40B4-BE49-F238E27FC236}">
                <a16:creationId xmlns:a16="http://schemas.microsoft.com/office/drawing/2014/main" id="{8CD15F7F-821D-1028-CAAA-12A095B0EDD5}"/>
              </a:ext>
            </a:extLst>
          </p:cNvPr>
          <p:cNvPicPr>
            <a:picLocks noChangeAspect="1"/>
          </p:cNvPicPr>
          <p:nvPr/>
        </p:nvPicPr>
        <p:blipFill>
          <a:blip r:embed="rId2"/>
          <a:stretch>
            <a:fillRect/>
          </a:stretch>
        </p:blipFill>
        <p:spPr>
          <a:xfrm>
            <a:off x="1187276" y="2630030"/>
            <a:ext cx="4356100" cy="1435100"/>
          </a:xfrm>
          <a:prstGeom prst="rect">
            <a:avLst/>
          </a:prstGeom>
        </p:spPr>
      </p:pic>
      <p:pic>
        <p:nvPicPr>
          <p:cNvPr id="5" name="Picture 4">
            <a:extLst>
              <a:ext uri="{FF2B5EF4-FFF2-40B4-BE49-F238E27FC236}">
                <a16:creationId xmlns:a16="http://schemas.microsoft.com/office/drawing/2014/main" id="{097D2CF6-8A7B-A6EB-1DBD-05A31F31F4E2}"/>
              </a:ext>
            </a:extLst>
          </p:cNvPr>
          <p:cNvPicPr>
            <a:picLocks noChangeAspect="1"/>
          </p:cNvPicPr>
          <p:nvPr/>
        </p:nvPicPr>
        <p:blipFill>
          <a:blip r:embed="rId3"/>
          <a:stretch>
            <a:fillRect/>
          </a:stretch>
        </p:blipFill>
        <p:spPr>
          <a:xfrm>
            <a:off x="657222" y="4790987"/>
            <a:ext cx="5229384" cy="1209197"/>
          </a:xfrm>
          <a:prstGeom prst="rect">
            <a:avLst/>
          </a:prstGeom>
        </p:spPr>
      </p:pic>
      <p:pic>
        <p:nvPicPr>
          <p:cNvPr id="6" name="Picture 5">
            <a:extLst>
              <a:ext uri="{FF2B5EF4-FFF2-40B4-BE49-F238E27FC236}">
                <a16:creationId xmlns:a16="http://schemas.microsoft.com/office/drawing/2014/main" id="{A7F08E23-CA7F-2293-83C6-76F9AF470FE7}"/>
              </a:ext>
            </a:extLst>
          </p:cNvPr>
          <p:cNvPicPr>
            <a:picLocks noChangeAspect="1"/>
          </p:cNvPicPr>
          <p:nvPr/>
        </p:nvPicPr>
        <p:blipFill>
          <a:blip r:embed="rId4"/>
          <a:stretch>
            <a:fillRect/>
          </a:stretch>
        </p:blipFill>
        <p:spPr>
          <a:xfrm>
            <a:off x="6048077" y="2542784"/>
            <a:ext cx="5412611" cy="2633162"/>
          </a:xfrm>
          <a:prstGeom prst="rect">
            <a:avLst/>
          </a:prstGeom>
        </p:spPr>
      </p:pic>
    </p:spTree>
    <p:extLst>
      <p:ext uri="{BB962C8B-B14F-4D97-AF65-F5344CB8AC3E}">
        <p14:creationId xmlns:p14="http://schemas.microsoft.com/office/powerpoint/2010/main" val="2248145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822D577B-9018-47AD-8C60-A09FB788AD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786277" y="562146"/>
            <a:ext cx="5295900" cy="1459159"/>
          </a:xfrm>
        </p:spPr>
        <p:txBody>
          <a:bodyPr anchor="ctr">
            <a:normAutofit/>
          </a:bodyPr>
          <a:lstStyle/>
          <a:p>
            <a:r>
              <a:rPr lang="en-US" dirty="0"/>
              <a:t>HYDRA</a:t>
            </a:r>
          </a:p>
        </p:txBody>
      </p:sp>
      <p:sp>
        <p:nvSpPr>
          <p:cNvPr id="30" name="Rectangle 29">
            <a:extLst>
              <a:ext uri="{FF2B5EF4-FFF2-40B4-BE49-F238E27FC236}">
                <a16:creationId xmlns:a16="http://schemas.microsoft.com/office/drawing/2014/main" id="{FCE2E558-1756-4EDF-A961-1F0E5C5B1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00101" y="2322748"/>
            <a:ext cx="4979598" cy="3750881"/>
          </a:xfrm>
        </p:spPr>
        <p:txBody>
          <a:bodyPr>
            <a:normAutofit/>
          </a:bodyPr>
          <a:lstStyle/>
          <a:p>
            <a:pPr>
              <a:lnSpc>
                <a:spcPct val="120000"/>
              </a:lnSpc>
            </a:pPr>
            <a:r>
              <a:rPr lang="en-US" sz="1100" dirty="0"/>
              <a:t>Hydra is a powerful and fast password-cracking tool used for brute-force attacks on various protocols and services. It is highly versatile, supporting numerous protocols, including HTTP, FTP, SSH, and more. Security professionals and penetration testers use Hydra to identify weak passwords and assess the security of authentication mechanisms.</a:t>
            </a:r>
          </a:p>
          <a:p>
            <a:pPr>
              <a:lnSpc>
                <a:spcPct val="120000"/>
              </a:lnSpc>
            </a:pPr>
            <a:r>
              <a:rPr lang="en-US" sz="1100" b="1" dirty="0"/>
              <a:t>Key Features:</a:t>
            </a:r>
          </a:p>
          <a:p>
            <a:pPr lvl="1">
              <a:lnSpc>
                <a:spcPct val="120000"/>
              </a:lnSpc>
            </a:pPr>
            <a:r>
              <a:rPr lang="en-US" sz="1100" b="1" dirty="0"/>
              <a:t>Multi-Protocol Support: </a:t>
            </a:r>
            <a:r>
              <a:rPr lang="en-US" sz="1100" dirty="0"/>
              <a:t>Supports a wide range of protocols such as HTTP, FTP, SSH, Telnet, SMB, and many more.</a:t>
            </a:r>
          </a:p>
          <a:p>
            <a:pPr lvl="1">
              <a:lnSpc>
                <a:spcPct val="120000"/>
              </a:lnSpc>
            </a:pPr>
            <a:r>
              <a:rPr lang="en-US" sz="1100" b="1" dirty="0"/>
              <a:t>High Speed: </a:t>
            </a:r>
            <a:r>
              <a:rPr lang="en-US" sz="1100" dirty="0"/>
              <a:t>Optimized for speed, allowing it to quickly test large numbers of credentials.</a:t>
            </a:r>
          </a:p>
          <a:p>
            <a:pPr lvl="1">
              <a:lnSpc>
                <a:spcPct val="120000"/>
              </a:lnSpc>
            </a:pPr>
            <a:r>
              <a:rPr lang="en-US" sz="1100" b="1" dirty="0"/>
              <a:t>Customizable: </a:t>
            </a:r>
            <a:r>
              <a:rPr lang="en-US" sz="1100" dirty="0"/>
              <a:t>Supports various attack parameters and options to customize the brute-force attack.</a:t>
            </a:r>
          </a:p>
          <a:p>
            <a:pPr lvl="1">
              <a:lnSpc>
                <a:spcPct val="120000"/>
              </a:lnSpc>
            </a:pPr>
            <a:r>
              <a:rPr lang="en-US" sz="1100" b="1" dirty="0"/>
              <a:t>Parallel Attacks: </a:t>
            </a:r>
            <a:r>
              <a:rPr lang="en-US" sz="1100" dirty="0"/>
              <a:t>Can perform multiple attacks in parallel, significantly speeding up the process.</a:t>
            </a:r>
          </a:p>
        </p:txBody>
      </p:sp>
      <p:sp>
        <p:nvSpPr>
          <p:cNvPr id="32" name="Rectangle 31">
            <a:extLst>
              <a:ext uri="{FF2B5EF4-FFF2-40B4-BE49-F238E27FC236}">
                <a16:creationId xmlns:a16="http://schemas.microsoft.com/office/drawing/2014/main" id="{5401B466-517B-4B8B-A80A-FD0ECAECF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248792" y="3886200"/>
            <a:ext cx="949990" cy="2971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A42EF36-E4B3-4B8C-A6B8-4C12B704C6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823615" y="2413875"/>
            <a:ext cx="2289284" cy="3815228"/>
          </a:xfrm>
          <a:prstGeom prst="rect">
            <a:avLst/>
          </a:pr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Padlock on computer motherboard">
            <a:extLst>
              <a:ext uri="{FF2B5EF4-FFF2-40B4-BE49-F238E27FC236}">
                <a16:creationId xmlns:a16="http://schemas.microsoft.com/office/drawing/2014/main" id="{C476C02D-4126-449D-1278-612F29843069}"/>
              </a:ext>
            </a:extLst>
          </p:cNvPr>
          <p:cNvPicPr>
            <a:picLocks noChangeAspect="1"/>
          </p:cNvPicPr>
          <p:nvPr/>
        </p:nvPicPr>
        <p:blipFill rotWithShape="1">
          <a:blip r:embed="rId4"/>
          <a:srcRect l="3342" r="29906" b="-2"/>
          <a:stretch/>
        </p:blipFill>
        <p:spPr>
          <a:xfrm>
            <a:off x="6868453" y="926416"/>
            <a:ext cx="4712383" cy="4712383"/>
          </a:xfrm>
          <a:custGeom>
            <a:avLst/>
            <a:gdLst/>
            <a:ahLst/>
            <a:cxnLst/>
            <a:rect l="l" t="t" r="r" b="b"/>
            <a:pathLst>
              <a:path w="4487466" h="4487466">
                <a:moveTo>
                  <a:pt x="2243733" y="0"/>
                </a:moveTo>
                <a:cubicBezTo>
                  <a:pt x="3482913" y="0"/>
                  <a:pt x="4487466" y="1004553"/>
                  <a:pt x="4487466" y="2243733"/>
                </a:cubicBezTo>
                <a:cubicBezTo>
                  <a:pt x="4487466" y="3482913"/>
                  <a:pt x="3482913" y="4487466"/>
                  <a:pt x="2243733" y="4487466"/>
                </a:cubicBezTo>
                <a:cubicBezTo>
                  <a:pt x="1004553" y="4487466"/>
                  <a:pt x="0" y="3482913"/>
                  <a:pt x="0" y="2243733"/>
                </a:cubicBezTo>
                <a:cubicBezTo>
                  <a:pt x="0" y="1004553"/>
                  <a:pt x="1004553" y="0"/>
                  <a:pt x="2243733" y="0"/>
                </a:cubicBezTo>
                <a:close/>
              </a:path>
            </a:pathLst>
          </a:custGeom>
        </p:spPr>
      </p:pic>
      <p:pic>
        <p:nvPicPr>
          <p:cNvPr id="4" name="Picture 2" descr="logo-img">
            <a:extLst>
              <a:ext uri="{FF2B5EF4-FFF2-40B4-BE49-F238E27FC236}">
                <a16:creationId xmlns:a16="http://schemas.microsoft.com/office/drawing/2014/main" id="{EEF9C63E-BC1F-C88F-4A5D-9F3C28ACA6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8638" y="6295854"/>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851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08661" y="365125"/>
            <a:ext cx="10357666" cy="922762"/>
          </a:xfrm>
        </p:spPr>
        <p:txBody>
          <a:bodyPr anchor="ctr"/>
          <a:lstStyle/>
          <a:p>
            <a:r>
              <a:rPr lang="en-US" dirty="0"/>
              <a:t>HYDRA</a:t>
            </a:r>
          </a:p>
        </p:txBody>
      </p:sp>
      <p:pic>
        <p:nvPicPr>
          <p:cNvPr id="3" name="Picture 2">
            <a:extLst>
              <a:ext uri="{FF2B5EF4-FFF2-40B4-BE49-F238E27FC236}">
                <a16:creationId xmlns:a16="http://schemas.microsoft.com/office/drawing/2014/main" id="{8406B4AE-AA1F-DF3C-E6CC-7A074CA306EA}"/>
              </a:ext>
            </a:extLst>
          </p:cNvPr>
          <p:cNvPicPr>
            <a:picLocks noChangeAspect="1"/>
          </p:cNvPicPr>
          <p:nvPr/>
        </p:nvPicPr>
        <p:blipFill>
          <a:blip r:embed="rId2"/>
          <a:stretch>
            <a:fillRect/>
          </a:stretch>
        </p:blipFill>
        <p:spPr>
          <a:xfrm>
            <a:off x="923794" y="1287887"/>
            <a:ext cx="9889127" cy="5060825"/>
          </a:xfrm>
          <a:prstGeom prst="rect">
            <a:avLst/>
          </a:prstGeom>
        </p:spPr>
      </p:pic>
    </p:spTree>
    <p:extLst>
      <p:ext uri="{BB962C8B-B14F-4D97-AF65-F5344CB8AC3E}">
        <p14:creationId xmlns:p14="http://schemas.microsoft.com/office/powerpoint/2010/main" val="415613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6" y="665389"/>
            <a:ext cx="5807818" cy="1507193"/>
          </a:xfrm>
        </p:spPr>
        <p:txBody>
          <a:bodyPr anchor="ctr">
            <a:normAutofit/>
          </a:bodyPr>
          <a:lstStyle/>
          <a:p>
            <a:r>
              <a:rPr lang="en-US" dirty="0"/>
              <a:t>BURP suite</a:t>
            </a:r>
          </a:p>
        </p:txBody>
      </p:sp>
      <p:sp>
        <p:nvSpPr>
          <p:cNvPr id="42" name="Rectangle 41">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0BE87-99E2-A725-2220-6A403E66DFDB}"/>
              </a:ext>
            </a:extLst>
          </p:cNvPr>
          <p:cNvSpPr>
            <a:spLocks noGrp="1"/>
          </p:cNvSpPr>
          <p:nvPr>
            <p:ph idx="1"/>
          </p:nvPr>
        </p:nvSpPr>
        <p:spPr>
          <a:xfrm>
            <a:off x="814656" y="2172582"/>
            <a:ext cx="5807818" cy="3961519"/>
          </a:xfrm>
        </p:spPr>
        <p:txBody>
          <a:bodyPr>
            <a:normAutofit/>
          </a:bodyPr>
          <a:lstStyle/>
          <a:p>
            <a:pPr>
              <a:lnSpc>
                <a:spcPct val="120000"/>
              </a:lnSpc>
            </a:pPr>
            <a:r>
              <a:rPr lang="en-US" sz="1050" dirty="0"/>
              <a:t>Burp Suite is a comprehensive set of tools for web application security testing. Developed by </a:t>
            </a:r>
            <a:r>
              <a:rPr lang="en-US" sz="1050" dirty="0" err="1"/>
              <a:t>PortSwigger</a:t>
            </a:r>
            <a:r>
              <a:rPr lang="en-US" sz="1050" dirty="0"/>
              <a:t>, it is widely used by security professionals and penetration testers to identify vulnerabilities and perform various web application security assessments. Burp Suite offers both automated and manual testing capabilities and includes features such as proxy, scanner, intruder, repeater, and more.</a:t>
            </a:r>
          </a:p>
          <a:p>
            <a:pPr>
              <a:lnSpc>
                <a:spcPct val="120000"/>
              </a:lnSpc>
            </a:pPr>
            <a:r>
              <a:rPr lang="en-US" sz="1050" b="1" dirty="0"/>
              <a:t>Key Features:</a:t>
            </a:r>
          </a:p>
          <a:p>
            <a:pPr lvl="1">
              <a:lnSpc>
                <a:spcPct val="120000"/>
              </a:lnSpc>
            </a:pPr>
            <a:r>
              <a:rPr lang="en-US" sz="1050" b="1" dirty="0"/>
              <a:t>Intercepting Proxy: </a:t>
            </a:r>
            <a:r>
              <a:rPr lang="en-US" sz="1050" dirty="0"/>
              <a:t>Allows you to inspect and modify traffic between your browser and the target application.</a:t>
            </a:r>
          </a:p>
          <a:p>
            <a:pPr lvl="1">
              <a:lnSpc>
                <a:spcPct val="120000"/>
              </a:lnSpc>
            </a:pPr>
            <a:r>
              <a:rPr lang="en-US" sz="1050" b="1" dirty="0"/>
              <a:t>Scanner: </a:t>
            </a:r>
            <a:r>
              <a:rPr lang="en-US" sz="1050" dirty="0"/>
              <a:t>An automated tool that identifies security vulnerabilities in web applications.</a:t>
            </a:r>
          </a:p>
          <a:p>
            <a:pPr lvl="1">
              <a:lnSpc>
                <a:spcPct val="120000"/>
              </a:lnSpc>
            </a:pPr>
            <a:r>
              <a:rPr lang="en-US" sz="1050" b="1" dirty="0"/>
              <a:t>Intruder: </a:t>
            </a:r>
            <a:r>
              <a:rPr lang="en-US" sz="1050" dirty="0"/>
              <a:t>A powerful tool for automating customized attacks on web applications.</a:t>
            </a:r>
          </a:p>
          <a:p>
            <a:pPr lvl="1">
              <a:lnSpc>
                <a:spcPct val="120000"/>
              </a:lnSpc>
            </a:pPr>
            <a:r>
              <a:rPr lang="en-US" sz="1050" b="1" dirty="0"/>
              <a:t>Repeater: </a:t>
            </a:r>
            <a:r>
              <a:rPr lang="en-US" sz="1050" dirty="0"/>
              <a:t>Allows you to manually modify and resend individual HTTP requests.</a:t>
            </a:r>
          </a:p>
          <a:p>
            <a:pPr lvl="1">
              <a:lnSpc>
                <a:spcPct val="120000"/>
              </a:lnSpc>
            </a:pPr>
            <a:r>
              <a:rPr lang="en-US" sz="1050" b="1" dirty="0"/>
              <a:t>Sequencer: </a:t>
            </a:r>
            <a:r>
              <a:rPr lang="en-US" sz="1050" dirty="0"/>
              <a:t>Analyzes the quality of randomness in tokens.</a:t>
            </a:r>
          </a:p>
          <a:p>
            <a:pPr lvl="1">
              <a:lnSpc>
                <a:spcPct val="120000"/>
              </a:lnSpc>
            </a:pPr>
            <a:r>
              <a:rPr lang="en-US" sz="1050" b="1" dirty="0"/>
              <a:t>Decoder: </a:t>
            </a:r>
            <a:r>
              <a:rPr lang="en-US" sz="1050" dirty="0"/>
              <a:t>Decodes and encodes data in various formats.</a:t>
            </a:r>
          </a:p>
          <a:p>
            <a:pPr lvl="1">
              <a:lnSpc>
                <a:spcPct val="120000"/>
              </a:lnSpc>
            </a:pPr>
            <a:r>
              <a:rPr lang="en-US" sz="1050" b="1" dirty="0"/>
              <a:t>Comparer: </a:t>
            </a:r>
            <a:r>
              <a:rPr lang="en-US" sz="1050" dirty="0"/>
              <a:t>Compares responses to identify differences.</a:t>
            </a:r>
          </a:p>
          <a:p>
            <a:pPr lvl="1">
              <a:lnSpc>
                <a:spcPct val="120000"/>
              </a:lnSpc>
            </a:pPr>
            <a:r>
              <a:rPr lang="en-US" sz="1050" b="1" dirty="0"/>
              <a:t>Extensibility: </a:t>
            </a:r>
            <a:r>
              <a:rPr lang="en-US" sz="1050" dirty="0"/>
              <a:t>Supports extensions through the Burp Extender API, enabling custom functionality.</a:t>
            </a:r>
          </a:p>
        </p:txBody>
      </p:sp>
      <p:sp>
        <p:nvSpPr>
          <p:cNvPr id="44" name="Freeform: Shape 43">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630921" y="2766496"/>
            <a:ext cx="5385102" cy="1987416"/>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6" name="Picture 35" descr="Padlock on computer motherboard">
            <a:extLst>
              <a:ext uri="{FF2B5EF4-FFF2-40B4-BE49-F238E27FC236}">
                <a16:creationId xmlns:a16="http://schemas.microsoft.com/office/drawing/2014/main" id="{584B88E1-8F9A-1CBA-C2C1-2BFEC1BC1A9D}"/>
              </a:ext>
            </a:extLst>
          </p:cNvPr>
          <p:cNvPicPr>
            <a:picLocks noChangeAspect="1"/>
          </p:cNvPicPr>
          <p:nvPr/>
        </p:nvPicPr>
        <p:blipFill rotWithShape="1">
          <a:blip r:embed="rId4"/>
          <a:srcRect l="13511" r="36866" b="1"/>
          <a:stretch/>
        </p:blipFill>
        <p:spPr>
          <a:xfrm>
            <a:off x="7696200" y="10"/>
            <a:ext cx="4495800" cy="6047499"/>
          </a:xfrm>
          <a:custGeom>
            <a:avLst/>
            <a:gdLst/>
            <a:ahLst/>
            <a:cxnLst/>
            <a:rect l="l" t="t" r="r" b="b"/>
            <a:pathLst>
              <a:path w="2093843" h="1948070">
                <a:moveTo>
                  <a:pt x="0" y="0"/>
                </a:moveTo>
                <a:lnTo>
                  <a:pt x="2093843" y="0"/>
                </a:lnTo>
                <a:lnTo>
                  <a:pt x="2093843" y="1948070"/>
                </a:lnTo>
                <a:lnTo>
                  <a:pt x="0" y="1948070"/>
                </a:lnTo>
                <a:close/>
              </a:path>
            </a:pathLst>
          </a:custGeom>
          <a:effectLst/>
        </p:spPr>
      </p:pic>
      <p:pic>
        <p:nvPicPr>
          <p:cNvPr id="4" name="Picture 2" descr="logo-img">
            <a:extLst>
              <a:ext uri="{FF2B5EF4-FFF2-40B4-BE49-F238E27FC236}">
                <a16:creationId xmlns:a16="http://schemas.microsoft.com/office/drawing/2014/main" id="{98CBA91F-A0E2-BDBF-4385-27C40E0960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6188" y="6272378"/>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590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08661" y="365125"/>
            <a:ext cx="10357666" cy="922762"/>
          </a:xfrm>
        </p:spPr>
        <p:txBody>
          <a:bodyPr anchor="ctr"/>
          <a:lstStyle/>
          <a:p>
            <a:r>
              <a:rPr lang="en-US" dirty="0"/>
              <a:t>Burp SUITE</a:t>
            </a:r>
          </a:p>
        </p:txBody>
      </p:sp>
      <p:pic>
        <p:nvPicPr>
          <p:cNvPr id="4" name="Picture 3">
            <a:extLst>
              <a:ext uri="{FF2B5EF4-FFF2-40B4-BE49-F238E27FC236}">
                <a16:creationId xmlns:a16="http://schemas.microsoft.com/office/drawing/2014/main" id="{36806658-BFFB-C494-CBA5-1E773DFFAFA7}"/>
              </a:ext>
            </a:extLst>
          </p:cNvPr>
          <p:cNvPicPr>
            <a:picLocks noChangeAspect="1"/>
          </p:cNvPicPr>
          <p:nvPr/>
        </p:nvPicPr>
        <p:blipFill>
          <a:blip r:embed="rId2"/>
          <a:stretch>
            <a:fillRect/>
          </a:stretch>
        </p:blipFill>
        <p:spPr>
          <a:xfrm>
            <a:off x="1552008" y="1287887"/>
            <a:ext cx="7772400" cy="4885508"/>
          </a:xfrm>
          <a:prstGeom prst="rect">
            <a:avLst/>
          </a:prstGeom>
        </p:spPr>
      </p:pic>
    </p:spTree>
    <p:extLst>
      <p:ext uri="{BB962C8B-B14F-4D97-AF65-F5344CB8AC3E}">
        <p14:creationId xmlns:p14="http://schemas.microsoft.com/office/powerpoint/2010/main" val="358158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5" name="Rectangle 14">
            <a:extLst>
              <a:ext uri="{FF2B5EF4-FFF2-40B4-BE49-F238E27FC236}">
                <a16:creationId xmlns:a16="http://schemas.microsoft.com/office/drawing/2014/main" id="{98820541-DBA9-4D5D-8FAD-4385CAA37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BC9EAD0-31B8-60B8-082A-6947817000ED}"/>
              </a:ext>
            </a:extLst>
          </p:cNvPr>
          <p:cNvPicPr>
            <a:picLocks noChangeAspect="1"/>
          </p:cNvPicPr>
          <p:nvPr/>
        </p:nvPicPr>
        <p:blipFill rotWithShape="1">
          <a:blip r:embed="rId4"/>
          <a:srcRect t="8677" b="12652"/>
          <a:stretch/>
        </p:blipFill>
        <p:spPr>
          <a:xfrm>
            <a:off x="-21508" y="50826"/>
            <a:ext cx="12191980" cy="6857990"/>
          </a:xfrm>
          <a:prstGeom prst="rect">
            <a:avLst/>
          </a:prstGeom>
        </p:spPr>
      </p:pic>
      <p:sp>
        <p:nvSpPr>
          <p:cNvPr id="17" name="Rectangle 16">
            <a:extLst>
              <a:ext uri="{FF2B5EF4-FFF2-40B4-BE49-F238E27FC236}">
                <a16:creationId xmlns:a16="http://schemas.microsoft.com/office/drawing/2014/main" id="{094F10E6-9317-4287-B0C9-C84A09A57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6362" y="1378641"/>
            <a:ext cx="4639426" cy="4412560"/>
          </a:xfrm>
          <a:prstGeom prst="rect">
            <a:avLst/>
          </a:prstGeom>
          <a:solidFill>
            <a:schemeClr val="accent1">
              <a:lumMod val="20000"/>
              <a:lumOff val="80000"/>
            </a:schemeClr>
          </a:solidFill>
          <a:ln w="38100">
            <a:noFill/>
          </a:ln>
          <a:effectLst>
            <a:outerShdw dist="190500" dir="18780000" algn="tl"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ABC4AA5-6810-A7F2-5B05-4E816A29D68B}"/>
              </a:ext>
            </a:extLst>
          </p:cNvPr>
          <p:cNvSpPr>
            <a:spLocks noGrp="1"/>
          </p:cNvSpPr>
          <p:nvPr>
            <p:ph type="title"/>
          </p:nvPr>
        </p:nvSpPr>
        <p:spPr>
          <a:xfrm>
            <a:off x="7029561" y="2221502"/>
            <a:ext cx="4093028" cy="2726838"/>
          </a:xfrm>
          <a:noFill/>
          <a:effectLst/>
        </p:spPr>
        <p:txBody>
          <a:bodyPr vert="horz" lIns="91440" tIns="45720" rIns="91440" bIns="45720" rtlCol="0" anchor="ctr">
            <a:normAutofit/>
          </a:bodyPr>
          <a:lstStyle/>
          <a:p>
            <a:pPr>
              <a:lnSpc>
                <a:spcPct val="130000"/>
              </a:lnSpc>
            </a:pPr>
            <a:r>
              <a:rPr lang="en-US" sz="3200" spc="0" dirty="0">
                <a:solidFill>
                  <a:srgbClr val="000000"/>
                </a:solidFill>
              </a:rPr>
              <a:t>BONUS</a:t>
            </a:r>
          </a:p>
        </p:txBody>
      </p:sp>
    </p:spTree>
    <p:extLst>
      <p:ext uri="{BB962C8B-B14F-4D97-AF65-F5344CB8AC3E}">
        <p14:creationId xmlns:p14="http://schemas.microsoft.com/office/powerpoint/2010/main" val="185608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C614264-BA32-414F-95BE-0A30CC072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8873" y="554981"/>
            <a:ext cx="6383684" cy="1611750"/>
          </a:xfrm>
        </p:spPr>
        <p:txBody>
          <a:bodyPr vert="horz" lIns="91440" tIns="45720" rIns="91440" bIns="45720" rtlCol="0" anchor="ctr">
            <a:normAutofit/>
          </a:bodyPr>
          <a:lstStyle/>
          <a:p>
            <a:r>
              <a:rPr lang="en-US" dirty="0"/>
              <a:t>Yersinia</a:t>
            </a:r>
          </a:p>
        </p:txBody>
      </p:sp>
      <p:sp>
        <p:nvSpPr>
          <p:cNvPr id="4" name="TextBox 3">
            <a:extLst>
              <a:ext uri="{FF2B5EF4-FFF2-40B4-BE49-F238E27FC236}">
                <a16:creationId xmlns:a16="http://schemas.microsoft.com/office/drawing/2014/main" id="{EBAD0CEC-FC7E-ED2A-69F5-328ECD60522B}"/>
              </a:ext>
            </a:extLst>
          </p:cNvPr>
          <p:cNvSpPr txBox="1"/>
          <p:nvPr/>
        </p:nvSpPr>
        <p:spPr>
          <a:xfrm>
            <a:off x="818872" y="2597426"/>
            <a:ext cx="5928596" cy="3536673"/>
          </a:xfrm>
          <a:prstGeom prst="rect">
            <a:avLst/>
          </a:prstGeom>
        </p:spPr>
        <p:txBody>
          <a:bodyPr vert="horz" lIns="91440" tIns="45720" rIns="91440" bIns="45720" rtlCol="0">
            <a:normAutofit fontScale="92500" lnSpcReduction="20000"/>
          </a:bodyPr>
          <a:lstStyle/>
          <a:p>
            <a:pPr indent="-228600">
              <a:lnSpc>
                <a:spcPct val="120000"/>
              </a:lnSpc>
              <a:spcAft>
                <a:spcPts val="600"/>
              </a:spcAft>
            </a:pPr>
            <a:r>
              <a:rPr lang="en-US" sz="1400" dirty="0">
                <a:latin typeface="+mj-lt"/>
              </a:rPr>
              <a:t>Yersinia is a network security tool designed to take advantage of weaknesses in various network protocols. It supports attacks against several network protocols, including:</a:t>
            </a:r>
          </a:p>
          <a:p>
            <a:pPr indent="-228600">
              <a:lnSpc>
                <a:spcPct val="120000"/>
              </a:lnSpc>
              <a:spcAft>
                <a:spcPts val="600"/>
              </a:spcAft>
            </a:pPr>
            <a:endParaRPr lang="en-US" sz="1400" dirty="0">
              <a:latin typeface="+mj-lt"/>
            </a:endParaRPr>
          </a:p>
          <a:p>
            <a:pPr marL="285750" indent="-228600">
              <a:lnSpc>
                <a:spcPct val="120000"/>
              </a:lnSpc>
              <a:spcAft>
                <a:spcPts val="600"/>
              </a:spcAft>
              <a:buFont typeface="Arial" panose="020B0604020202020204" pitchFamily="34" charset="0"/>
              <a:buChar char="•"/>
            </a:pPr>
            <a:r>
              <a:rPr lang="en-US" sz="1400" dirty="0">
                <a:latin typeface="+mj-lt"/>
              </a:rPr>
              <a:t>Spanning Tree Protocol (STP)</a:t>
            </a:r>
          </a:p>
          <a:p>
            <a:pPr marL="285750" indent="-228600">
              <a:lnSpc>
                <a:spcPct val="120000"/>
              </a:lnSpc>
              <a:spcAft>
                <a:spcPts val="600"/>
              </a:spcAft>
              <a:buFont typeface="Arial" panose="020B0604020202020204" pitchFamily="34" charset="0"/>
              <a:buChar char="•"/>
            </a:pPr>
            <a:r>
              <a:rPr lang="en-US" sz="1400" dirty="0">
                <a:latin typeface="+mj-lt"/>
              </a:rPr>
              <a:t>Cisco Discovery Protocol (CDP)</a:t>
            </a:r>
          </a:p>
          <a:p>
            <a:pPr marL="285750" indent="-228600">
              <a:lnSpc>
                <a:spcPct val="120000"/>
              </a:lnSpc>
              <a:spcAft>
                <a:spcPts val="600"/>
              </a:spcAft>
              <a:buFont typeface="Arial" panose="020B0604020202020204" pitchFamily="34" charset="0"/>
              <a:buChar char="•"/>
            </a:pPr>
            <a:r>
              <a:rPr lang="en-US" sz="1400" dirty="0">
                <a:latin typeface="+mj-lt"/>
              </a:rPr>
              <a:t>Dynamic </a:t>
            </a:r>
            <a:r>
              <a:rPr lang="en-US" sz="1400" dirty="0" err="1">
                <a:latin typeface="+mj-lt"/>
              </a:rPr>
              <a:t>Trunking</a:t>
            </a:r>
            <a:r>
              <a:rPr lang="en-US" sz="1400" dirty="0">
                <a:latin typeface="+mj-lt"/>
              </a:rPr>
              <a:t> Protocol (DTP)</a:t>
            </a:r>
          </a:p>
          <a:p>
            <a:pPr marL="285750" indent="-228600">
              <a:lnSpc>
                <a:spcPct val="120000"/>
              </a:lnSpc>
              <a:spcAft>
                <a:spcPts val="600"/>
              </a:spcAft>
              <a:buFont typeface="Arial" panose="020B0604020202020204" pitchFamily="34" charset="0"/>
              <a:buChar char="•"/>
            </a:pPr>
            <a:r>
              <a:rPr lang="en-US" sz="1400" dirty="0">
                <a:latin typeface="+mj-lt"/>
              </a:rPr>
              <a:t>Dynamic Host Configuration Protocol (DHCP)</a:t>
            </a:r>
          </a:p>
          <a:p>
            <a:pPr marL="285750" indent="-228600">
              <a:lnSpc>
                <a:spcPct val="120000"/>
              </a:lnSpc>
              <a:spcAft>
                <a:spcPts val="600"/>
              </a:spcAft>
              <a:buFont typeface="Arial" panose="020B0604020202020204" pitchFamily="34" charset="0"/>
              <a:buChar char="•"/>
            </a:pPr>
            <a:r>
              <a:rPr lang="en-US" sz="1400" dirty="0">
                <a:latin typeface="+mj-lt"/>
              </a:rPr>
              <a:t>Hot Standby Router Protocol (HSRP)</a:t>
            </a:r>
          </a:p>
          <a:p>
            <a:pPr marL="285750" indent="-228600">
              <a:lnSpc>
                <a:spcPct val="120000"/>
              </a:lnSpc>
              <a:spcAft>
                <a:spcPts val="600"/>
              </a:spcAft>
              <a:buFont typeface="Arial" panose="020B0604020202020204" pitchFamily="34" charset="0"/>
              <a:buChar char="•"/>
            </a:pPr>
            <a:r>
              <a:rPr lang="en-US" sz="1400" dirty="0">
                <a:latin typeface="+mj-lt"/>
              </a:rPr>
              <a:t>IEEE 802.1Q (VLAN)</a:t>
            </a:r>
          </a:p>
          <a:p>
            <a:pPr marL="285750" indent="-228600">
              <a:lnSpc>
                <a:spcPct val="120000"/>
              </a:lnSpc>
              <a:spcAft>
                <a:spcPts val="600"/>
              </a:spcAft>
              <a:buFont typeface="Arial" panose="020B0604020202020204" pitchFamily="34" charset="0"/>
              <a:buChar char="•"/>
            </a:pPr>
            <a:r>
              <a:rPr lang="en-US" sz="1400" dirty="0">
                <a:latin typeface="+mj-lt"/>
              </a:rPr>
              <a:t>IEEE 802.1X (Port-based Network Access Control)</a:t>
            </a:r>
          </a:p>
          <a:p>
            <a:pPr marL="285750" indent="-228600">
              <a:lnSpc>
                <a:spcPct val="120000"/>
              </a:lnSpc>
              <a:spcAft>
                <a:spcPts val="600"/>
              </a:spcAft>
              <a:buFont typeface="Arial" panose="020B0604020202020204" pitchFamily="34" charset="0"/>
              <a:buChar char="•"/>
            </a:pPr>
            <a:r>
              <a:rPr lang="en-US" sz="1400" dirty="0">
                <a:latin typeface="+mj-lt"/>
              </a:rPr>
              <a:t>Inter-Switch Link Protocol (ISL)</a:t>
            </a:r>
          </a:p>
          <a:p>
            <a:pPr marL="285750" indent="-228600">
              <a:lnSpc>
                <a:spcPct val="120000"/>
              </a:lnSpc>
              <a:spcAft>
                <a:spcPts val="600"/>
              </a:spcAft>
              <a:buFont typeface="Arial" panose="020B0604020202020204" pitchFamily="34" charset="0"/>
              <a:buChar char="•"/>
            </a:pPr>
            <a:r>
              <a:rPr lang="en-US" sz="1400" dirty="0">
                <a:latin typeface="+mj-lt"/>
              </a:rPr>
              <a:t>Link Layer Discovery Protocol (LLDP)</a:t>
            </a:r>
          </a:p>
        </p:txBody>
      </p:sp>
      <p:sp>
        <p:nvSpPr>
          <p:cNvPr id="33" name="Rectangle 32">
            <a:extLst>
              <a:ext uri="{FF2B5EF4-FFF2-40B4-BE49-F238E27FC236}">
                <a16:creationId xmlns:a16="http://schemas.microsoft.com/office/drawing/2014/main" id="{CBD70695-D4EF-489F-B2D8-F61EA5CD5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653787" y="1915886"/>
            <a:ext cx="3538211" cy="49510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2">
            <a:extLst>
              <a:ext uri="{FF2B5EF4-FFF2-40B4-BE49-F238E27FC236}">
                <a16:creationId xmlns:a16="http://schemas.microsoft.com/office/drawing/2014/main" id="{9A271658-CA48-4EC3-B484-C7DC7360F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8370349" y="1499446"/>
            <a:ext cx="4811359" cy="2792182"/>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Illuminated server room panel">
            <a:extLst>
              <a:ext uri="{FF2B5EF4-FFF2-40B4-BE49-F238E27FC236}">
                <a16:creationId xmlns:a16="http://schemas.microsoft.com/office/drawing/2014/main" id="{55D55182-20C6-53F4-991E-91E411EFC46A}"/>
              </a:ext>
            </a:extLst>
          </p:cNvPr>
          <p:cNvPicPr>
            <a:picLocks noChangeAspect="1"/>
          </p:cNvPicPr>
          <p:nvPr/>
        </p:nvPicPr>
        <p:blipFill rotWithShape="1">
          <a:blip r:embed="rId4"/>
          <a:srcRect l="21822" r="28555" b="1"/>
          <a:stretch/>
        </p:blipFill>
        <p:spPr>
          <a:xfrm>
            <a:off x="7949941" y="1188721"/>
            <a:ext cx="3635999" cy="4890888"/>
          </a:xfrm>
          <a:prstGeom prst="rect">
            <a:avLst/>
          </a:prstGeom>
        </p:spPr>
      </p:pic>
      <p:pic>
        <p:nvPicPr>
          <p:cNvPr id="3" name="Picture 2" descr="logo-img">
            <a:extLst>
              <a:ext uri="{FF2B5EF4-FFF2-40B4-BE49-F238E27FC236}">
                <a16:creationId xmlns:a16="http://schemas.microsoft.com/office/drawing/2014/main" id="{2C1DB0E8-8980-3A92-8795-8806E8870E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4510" y="6272377"/>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834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4DE89493-AC86-4DB9-8963-3671DDEBE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814657" y="665389"/>
            <a:ext cx="6122856" cy="1507193"/>
          </a:xfrm>
        </p:spPr>
        <p:txBody>
          <a:bodyPr vert="horz" lIns="91440" tIns="45720" rIns="91440" bIns="45720" rtlCol="0" anchor="b">
            <a:normAutofit/>
          </a:bodyPr>
          <a:lstStyle/>
          <a:p>
            <a:pPr>
              <a:lnSpc>
                <a:spcPct val="110000"/>
              </a:lnSpc>
            </a:pPr>
            <a:r>
              <a:rPr lang="en-US" sz="2700"/>
              <a:t>Yersinia</a:t>
            </a:r>
            <a:br>
              <a:rPr lang="en-US" sz="2700"/>
            </a:br>
            <a:br>
              <a:rPr lang="en-US" sz="2700"/>
            </a:br>
            <a:endParaRPr lang="en-US" sz="2700"/>
          </a:p>
        </p:txBody>
      </p:sp>
      <p:sp>
        <p:nvSpPr>
          <p:cNvPr id="58" name="Rectangle 57">
            <a:extLst>
              <a:ext uri="{FF2B5EF4-FFF2-40B4-BE49-F238E27FC236}">
                <a16:creationId xmlns:a16="http://schemas.microsoft.com/office/drawing/2014/main" id="{BDAC9C0A-BBCA-4B9F-8ADF-5B2CCB19F9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BAD0CEC-FC7E-ED2A-69F5-328ECD60522B}"/>
              </a:ext>
            </a:extLst>
          </p:cNvPr>
          <p:cNvSpPr txBox="1"/>
          <p:nvPr/>
        </p:nvSpPr>
        <p:spPr>
          <a:xfrm>
            <a:off x="814655" y="2400301"/>
            <a:ext cx="5804681" cy="3733800"/>
          </a:xfrm>
          <a:prstGeom prst="rect">
            <a:avLst/>
          </a:prstGeom>
        </p:spPr>
        <p:txBody>
          <a:bodyPr vert="horz" lIns="91440" tIns="45720" rIns="91440" bIns="45720" rtlCol="0">
            <a:normAutofit/>
          </a:bodyPr>
          <a:lstStyle/>
          <a:p>
            <a:pPr indent="-228600">
              <a:lnSpc>
                <a:spcPct val="120000"/>
              </a:lnSpc>
              <a:spcAft>
                <a:spcPts val="600"/>
              </a:spcAft>
            </a:pPr>
            <a:r>
              <a:rPr lang="en-US" sz="1300">
                <a:latin typeface="+mj-lt"/>
              </a:rPr>
              <a:t>Yersinia operates by injecting crafted packets into the network to exploit vulnerabilities in network protocols. By doing so, it can perform various attacks such as:</a:t>
            </a:r>
          </a:p>
          <a:p>
            <a:pPr indent="-228600">
              <a:lnSpc>
                <a:spcPct val="120000"/>
              </a:lnSpc>
              <a:spcAft>
                <a:spcPts val="600"/>
              </a:spcAft>
            </a:pPr>
            <a:endParaRPr lang="en-US" sz="1300">
              <a:latin typeface="+mj-lt"/>
            </a:endParaRPr>
          </a:p>
          <a:p>
            <a:pPr marL="57150" indent="-228600">
              <a:lnSpc>
                <a:spcPct val="120000"/>
              </a:lnSpc>
              <a:spcAft>
                <a:spcPts val="600"/>
              </a:spcAft>
              <a:buFont typeface="Arial" panose="020B0604020202020204" pitchFamily="34" charset="0"/>
              <a:buChar char="•"/>
            </a:pPr>
            <a:r>
              <a:rPr lang="en-US" sz="1300">
                <a:latin typeface="+mj-lt"/>
              </a:rPr>
              <a:t>Generating fake STP packets to become the root bridge in the network.</a:t>
            </a:r>
          </a:p>
          <a:p>
            <a:pPr marL="57150" indent="-228600">
              <a:lnSpc>
                <a:spcPct val="120000"/>
              </a:lnSpc>
              <a:spcAft>
                <a:spcPts val="600"/>
              </a:spcAft>
              <a:buFont typeface="Arial" panose="020B0604020202020204" pitchFamily="34" charset="0"/>
              <a:buChar char="•"/>
            </a:pPr>
            <a:r>
              <a:rPr lang="en-US" sz="1300">
                <a:latin typeface="+mj-lt"/>
              </a:rPr>
              <a:t>Sending spoofed DHCP responses to act as a rogue DHCP server.</a:t>
            </a:r>
          </a:p>
          <a:p>
            <a:pPr marL="57150" indent="-228600">
              <a:lnSpc>
                <a:spcPct val="120000"/>
              </a:lnSpc>
              <a:spcAft>
                <a:spcPts val="600"/>
              </a:spcAft>
              <a:buFont typeface="Arial" panose="020B0604020202020204" pitchFamily="34" charset="0"/>
              <a:buChar char="•"/>
            </a:pPr>
            <a:r>
              <a:rPr lang="en-US" sz="1300">
                <a:latin typeface="+mj-lt"/>
              </a:rPr>
              <a:t>Injecting fake CDP packets to confuse network management systems.</a:t>
            </a:r>
          </a:p>
          <a:p>
            <a:pPr marL="57150" indent="-228600">
              <a:lnSpc>
                <a:spcPct val="120000"/>
              </a:lnSpc>
              <a:spcAft>
                <a:spcPts val="600"/>
              </a:spcAft>
              <a:buFont typeface="Arial" panose="020B0604020202020204" pitchFamily="34" charset="0"/>
              <a:buChar char="•"/>
            </a:pPr>
            <a:r>
              <a:rPr lang="en-US" sz="1300">
                <a:latin typeface="+mj-lt"/>
              </a:rPr>
              <a:t>Exploiting DTP to negotiate a trunk link with a switch.</a:t>
            </a:r>
          </a:p>
          <a:p>
            <a:pPr indent="-228600">
              <a:lnSpc>
                <a:spcPct val="120000"/>
              </a:lnSpc>
              <a:spcAft>
                <a:spcPts val="600"/>
              </a:spcAft>
            </a:pPr>
            <a:endParaRPr lang="en-US" sz="1300">
              <a:latin typeface="+mj-lt"/>
            </a:endParaRPr>
          </a:p>
          <a:p>
            <a:pPr indent="-228600">
              <a:lnSpc>
                <a:spcPct val="120000"/>
              </a:lnSpc>
              <a:spcAft>
                <a:spcPts val="600"/>
              </a:spcAft>
            </a:pPr>
            <a:r>
              <a:rPr lang="en-US" sz="1300">
                <a:latin typeface="+mj-lt"/>
              </a:rPr>
              <a:t>These attacks can disrupt network operations, lead to network misconfigurations, or allow the attacker to gain unauthorized access to network segments.</a:t>
            </a:r>
          </a:p>
        </p:txBody>
      </p:sp>
      <p:sp>
        <p:nvSpPr>
          <p:cNvPr id="62" name="Rectangle 61">
            <a:extLst>
              <a:ext uri="{FF2B5EF4-FFF2-40B4-BE49-F238E27FC236}">
                <a16:creationId xmlns:a16="http://schemas.microsoft.com/office/drawing/2014/main" id="{1B784CEF-F6B1-4D62-86B3-F2A7C4EFB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898835" y="2400301"/>
            <a:ext cx="3293165" cy="44576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44">
            <a:extLst>
              <a:ext uri="{FF2B5EF4-FFF2-40B4-BE49-F238E27FC236}">
                <a16:creationId xmlns:a16="http://schemas.microsoft.com/office/drawing/2014/main" id="{148D47FD-99F1-4F70-A0B7-DE3FFDD3B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8613106" y="2199165"/>
            <a:ext cx="5418842" cy="1713240"/>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Illuminated server room panel">
            <a:extLst>
              <a:ext uri="{FF2B5EF4-FFF2-40B4-BE49-F238E27FC236}">
                <a16:creationId xmlns:a16="http://schemas.microsoft.com/office/drawing/2014/main" id="{55D55182-20C6-53F4-991E-91E411EFC46A}"/>
              </a:ext>
            </a:extLst>
          </p:cNvPr>
          <p:cNvPicPr>
            <a:picLocks noChangeAspect="1"/>
          </p:cNvPicPr>
          <p:nvPr/>
        </p:nvPicPr>
        <p:blipFill rotWithShape="1">
          <a:blip r:embed="rId4"/>
          <a:srcRect l="19628" r="30128"/>
          <a:stretch/>
        </p:blipFill>
        <p:spPr>
          <a:xfrm>
            <a:off x="7607343" y="907476"/>
            <a:ext cx="3784558" cy="5027899"/>
          </a:xfrm>
          <a:custGeom>
            <a:avLst/>
            <a:gdLst/>
            <a:ahLst/>
            <a:cxnLst/>
            <a:rect l="l" t="t" r="r" b="b"/>
            <a:pathLst>
              <a:path w="2093843" h="1948070">
                <a:moveTo>
                  <a:pt x="0" y="0"/>
                </a:moveTo>
                <a:lnTo>
                  <a:pt x="2093843" y="0"/>
                </a:lnTo>
                <a:lnTo>
                  <a:pt x="2093843" y="1948070"/>
                </a:lnTo>
                <a:lnTo>
                  <a:pt x="0" y="1948070"/>
                </a:lnTo>
                <a:close/>
              </a:path>
            </a:pathLst>
          </a:custGeom>
          <a:effectLst>
            <a:outerShdw dist="165100" dir="2700000" algn="tl" rotWithShape="0">
              <a:schemeClr val="tx1"/>
            </a:outerShdw>
          </a:effectLst>
        </p:spPr>
      </p:pic>
      <p:pic>
        <p:nvPicPr>
          <p:cNvPr id="3" name="Picture 2" descr="logo-img">
            <a:extLst>
              <a:ext uri="{FF2B5EF4-FFF2-40B4-BE49-F238E27FC236}">
                <a16:creationId xmlns:a16="http://schemas.microsoft.com/office/drawing/2014/main" id="{8EF8D4F5-9D6A-994C-4B42-099C21300C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7363" y="6192611"/>
            <a:ext cx="1107077" cy="44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267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C614264-BA32-414F-95BE-0A30CC072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4F3-3A85-D3BC-ACEE-97585840FB3C}"/>
              </a:ext>
            </a:extLst>
          </p:cNvPr>
          <p:cNvSpPr>
            <a:spLocks noGrp="1"/>
          </p:cNvSpPr>
          <p:nvPr>
            <p:ph type="title"/>
          </p:nvPr>
        </p:nvSpPr>
        <p:spPr>
          <a:xfrm>
            <a:off x="168161" y="2572620"/>
            <a:ext cx="9439224" cy="1712759"/>
          </a:xfrm>
        </p:spPr>
        <p:txBody>
          <a:bodyPr vert="horz" lIns="91440" tIns="45720" rIns="91440" bIns="45720" rtlCol="0" anchor="ctr">
            <a:normAutofit fontScale="90000"/>
          </a:bodyPr>
          <a:lstStyle/>
          <a:p>
            <a:r>
              <a:rPr lang="en-US" dirty="0" err="1"/>
              <a:t>YersiniA</a:t>
            </a:r>
            <a:br>
              <a:rPr lang="en-US" dirty="0"/>
            </a:br>
            <a:br>
              <a:rPr lang="en-US" dirty="0"/>
            </a:br>
            <a:endParaRPr lang="en-US" dirty="0"/>
          </a:p>
        </p:txBody>
      </p:sp>
      <p:sp>
        <p:nvSpPr>
          <p:cNvPr id="33" name="Rectangle 32">
            <a:extLst>
              <a:ext uri="{FF2B5EF4-FFF2-40B4-BE49-F238E27FC236}">
                <a16:creationId xmlns:a16="http://schemas.microsoft.com/office/drawing/2014/main" id="{CBD70695-D4EF-489F-B2D8-F61EA5CD5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653787" y="1915886"/>
            <a:ext cx="3538211" cy="495105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2">
            <a:extLst>
              <a:ext uri="{FF2B5EF4-FFF2-40B4-BE49-F238E27FC236}">
                <a16:creationId xmlns:a16="http://schemas.microsoft.com/office/drawing/2014/main" id="{9A271658-CA48-4EC3-B484-C7DC7360F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8370349" y="1499446"/>
            <a:ext cx="4811359" cy="2792182"/>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7E810D18-C98F-5729-42CB-496D4A2D367E}"/>
              </a:ext>
            </a:extLst>
          </p:cNvPr>
          <p:cNvPicPr>
            <a:picLocks noChangeAspect="1"/>
          </p:cNvPicPr>
          <p:nvPr/>
        </p:nvPicPr>
        <p:blipFill>
          <a:blip r:embed="rId4"/>
          <a:stretch>
            <a:fillRect/>
          </a:stretch>
        </p:blipFill>
        <p:spPr>
          <a:xfrm>
            <a:off x="2732896" y="35695"/>
            <a:ext cx="9439224" cy="6437275"/>
          </a:xfrm>
          <a:prstGeom prst="rect">
            <a:avLst/>
          </a:prstGeom>
        </p:spPr>
      </p:pic>
    </p:spTree>
    <p:extLst>
      <p:ext uri="{BB962C8B-B14F-4D97-AF65-F5344CB8AC3E}">
        <p14:creationId xmlns:p14="http://schemas.microsoft.com/office/powerpoint/2010/main" val="74604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8" name="Freeform: Shape 10">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3" name="Rectangle 12">
            <a:extLst>
              <a:ext uri="{FF2B5EF4-FFF2-40B4-BE49-F238E27FC236}">
                <a16:creationId xmlns:a16="http://schemas.microsoft.com/office/drawing/2014/main" id="{FFC321AD-2C92-446F-AF58-8CAA634BF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Pies on a table">
            <a:extLst>
              <a:ext uri="{FF2B5EF4-FFF2-40B4-BE49-F238E27FC236}">
                <a16:creationId xmlns:a16="http://schemas.microsoft.com/office/drawing/2014/main" id="{6E01756E-AC1C-085E-2DCA-E561C728B38A}"/>
              </a:ext>
            </a:extLst>
          </p:cNvPr>
          <p:cNvPicPr>
            <a:picLocks noChangeAspect="1"/>
          </p:cNvPicPr>
          <p:nvPr/>
        </p:nvPicPr>
        <p:blipFill rotWithShape="1">
          <a:blip r:embed="rId4">
            <a:alphaModFix/>
          </a:blip>
          <a:srcRect t="15730"/>
          <a:stretch/>
        </p:blipFill>
        <p:spPr>
          <a:xfrm>
            <a:off x="20" y="10"/>
            <a:ext cx="12191980" cy="6857989"/>
          </a:xfrm>
          <a:prstGeom prst="rect">
            <a:avLst/>
          </a:prstGeom>
        </p:spPr>
      </p:pic>
      <p:sp>
        <p:nvSpPr>
          <p:cNvPr id="17" name="Freeform: Shape 15">
            <a:extLst>
              <a:ext uri="{FF2B5EF4-FFF2-40B4-BE49-F238E27FC236}">
                <a16:creationId xmlns:a16="http://schemas.microsoft.com/office/drawing/2014/main" id="{50220E3B-B61B-7FE6-8157-FEE84BBD0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22853" cy="6858000"/>
          </a:xfrm>
          <a:custGeom>
            <a:avLst/>
            <a:gdLst>
              <a:gd name="connsiteX0" fmla="*/ 2192785 w 2192785"/>
              <a:gd name="connsiteY0" fmla="*/ 3807381 h 3807381"/>
              <a:gd name="connsiteX1" fmla="*/ 0 w 2192785"/>
              <a:gd name="connsiteY1" fmla="*/ 3807381 h 3807381"/>
              <a:gd name="connsiteX2" fmla="*/ 0 w 2192785"/>
              <a:gd name="connsiteY2" fmla="*/ 0 h 3807381"/>
              <a:gd name="connsiteX3" fmla="*/ 2192785 w 2192785"/>
              <a:gd name="connsiteY3" fmla="*/ 0 h 3807381"/>
            </a:gdLst>
            <a:ahLst/>
            <a:cxnLst>
              <a:cxn ang="0">
                <a:pos x="connsiteX0" y="connsiteY0"/>
              </a:cxn>
              <a:cxn ang="0">
                <a:pos x="connsiteX1" y="connsiteY1"/>
              </a:cxn>
              <a:cxn ang="0">
                <a:pos x="connsiteX2" y="connsiteY2"/>
              </a:cxn>
              <a:cxn ang="0">
                <a:pos x="connsiteX3" y="connsiteY3"/>
              </a:cxn>
            </a:cxnLst>
            <a:rect l="l" t="t" r="r" b="b"/>
            <a:pathLst>
              <a:path w="2192785" h="3807381">
                <a:moveTo>
                  <a:pt x="2192785" y="3807381"/>
                </a:moveTo>
                <a:lnTo>
                  <a:pt x="0" y="3807381"/>
                </a:lnTo>
                <a:lnTo>
                  <a:pt x="0" y="0"/>
                </a:lnTo>
                <a:lnTo>
                  <a:pt x="2192785" y="0"/>
                </a:lnTo>
                <a:close/>
              </a:path>
            </a:pathLst>
          </a:custGeom>
          <a:gradFill>
            <a:gsLst>
              <a:gs pos="0">
                <a:srgbClr val="000000">
                  <a:alpha val="0"/>
                </a:srgbClr>
              </a:gs>
              <a:gs pos="95000">
                <a:srgbClr val="000000">
                  <a:alpha val="55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20EDC35-7483-92FD-E9EA-208262ABC1EB}"/>
              </a:ext>
            </a:extLst>
          </p:cNvPr>
          <p:cNvSpPr txBox="1"/>
          <p:nvPr/>
        </p:nvSpPr>
        <p:spPr>
          <a:xfrm>
            <a:off x="807027" y="1261872"/>
            <a:ext cx="5622528" cy="2852928"/>
          </a:xfrm>
          <a:prstGeom prst="rect">
            <a:avLst/>
          </a:prstGeom>
        </p:spPr>
        <p:txBody>
          <a:bodyPr vert="horz" lIns="91440" tIns="45720" rIns="91440" bIns="45720" rtlCol="0" anchor="t">
            <a:normAutofit/>
          </a:bodyPr>
          <a:lstStyle/>
          <a:p>
            <a:pPr>
              <a:lnSpc>
                <a:spcPct val="130000"/>
              </a:lnSpc>
              <a:spcBef>
                <a:spcPct val="0"/>
              </a:spcBef>
              <a:spcAft>
                <a:spcPts val="600"/>
              </a:spcAft>
            </a:pPr>
            <a:r>
              <a:rPr lang="en-US" sz="3600" cap="all" spc="1300">
                <a:solidFill>
                  <a:srgbClr val="FFFFFF"/>
                </a:solidFill>
                <a:latin typeface="+mj-lt"/>
                <a:ea typeface="+mj-ea"/>
                <a:cs typeface="+mj-cs"/>
              </a:rPr>
              <a:t>THANKS</a:t>
            </a:r>
          </a:p>
        </p:txBody>
      </p:sp>
      <p:sp>
        <p:nvSpPr>
          <p:cNvPr id="19" name="Freeform: Shape 17">
            <a:extLst>
              <a:ext uri="{FF2B5EF4-FFF2-40B4-BE49-F238E27FC236}">
                <a16:creationId xmlns:a16="http://schemas.microsoft.com/office/drawing/2014/main" id="{2FA801D1-B067-4DAE-708F-7C47567C2C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995139" y="0"/>
            <a:ext cx="2196859" cy="6858000"/>
          </a:xfrm>
          <a:custGeom>
            <a:avLst/>
            <a:gdLst>
              <a:gd name="connsiteX0" fmla="*/ 2192785 w 2192785"/>
              <a:gd name="connsiteY0" fmla="*/ 3807381 h 3807381"/>
              <a:gd name="connsiteX1" fmla="*/ 0 w 2192785"/>
              <a:gd name="connsiteY1" fmla="*/ 3807381 h 3807381"/>
              <a:gd name="connsiteX2" fmla="*/ 0 w 2192785"/>
              <a:gd name="connsiteY2" fmla="*/ 0 h 3807381"/>
              <a:gd name="connsiteX3" fmla="*/ 2192785 w 2192785"/>
              <a:gd name="connsiteY3" fmla="*/ 0 h 3807381"/>
            </a:gdLst>
            <a:ahLst/>
            <a:cxnLst>
              <a:cxn ang="0">
                <a:pos x="connsiteX0" y="connsiteY0"/>
              </a:cxn>
              <a:cxn ang="0">
                <a:pos x="connsiteX1" y="connsiteY1"/>
              </a:cxn>
              <a:cxn ang="0">
                <a:pos x="connsiteX2" y="connsiteY2"/>
              </a:cxn>
              <a:cxn ang="0">
                <a:pos x="connsiteX3" y="connsiteY3"/>
              </a:cxn>
            </a:cxnLst>
            <a:rect l="l" t="t" r="r" b="b"/>
            <a:pathLst>
              <a:path w="2192785" h="3807381">
                <a:moveTo>
                  <a:pt x="2192785" y="3807381"/>
                </a:moveTo>
                <a:lnTo>
                  <a:pt x="0" y="3807381"/>
                </a:lnTo>
                <a:lnTo>
                  <a:pt x="0" y="0"/>
                </a:lnTo>
                <a:lnTo>
                  <a:pt x="2192785" y="0"/>
                </a:lnTo>
                <a:close/>
              </a:path>
            </a:pathLst>
          </a:custGeom>
          <a:gradFill>
            <a:gsLst>
              <a:gs pos="0">
                <a:srgbClr val="000000">
                  <a:alpha val="0"/>
                </a:srgbClr>
              </a:gs>
              <a:gs pos="100000">
                <a:srgbClr val="000000">
                  <a:alpha val="31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2BF5D4DB-368A-4B23-81E4-E0454BAD8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563125" y="3424422"/>
            <a:ext cx="642729" cy="2930667"/>
          </a:xfrm>
          <a:prstGeom prst="rect">
            <a:avLst/>
          </a:prstGeom>
          <a:blipFill dpi="0" rotWithShape="1">
            <a:blip r:embed="rId5">
              <a:alphaModFix amt="99000"/>
              <a:extLst>
                <a:ext uri="{96DAC541-7B7A-43D3-8B79-37D633B846F1}">
                  <asvg:svgBlip xmlns:asvg="http://schemas.microsoft.com/office/drawing/2016/SVG/main" r:embed="rId6"/>
                </a:ext>
              </a:extLst>
            </a:blip>
            <a:srcRect/>
            <a:tile tx="0" ty="0" sx="6000" sy="6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372D7B9-36D5-4C1F-B7C9-36717C28F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1985992" y="483669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13198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2106</TotalTime>
  <Words>1962</Words>
  <Application>Microsoft Office PowerPoint</Application>
  <PresentationFormat>Widescreen</PresentationFormat>
  <Paragraphs>178</Paragraphs>
  <Slides>39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Arial</vt:lpstr>
      <vt:lpstr>Avenir Next LT Pro</vt:lpstr>
      <vt:lpstr>Avenir Next LT Pro Light</vt:lpstr>
      <vt:lpstr>VeniceBeachVTI</vt:lpstr>
      <vt:lpstr>Kali Linux – Security tools</vt:lpstr>
      <vt:lpstr>AGENDA</vt:lpstr>
      <vt:lpstr>Why KALI LINUX TOOLS</vt:lpstr>
      <vt:lpstr>Testing PHASES</vt:lpstr>
      <vt:lpstr>Reconnaissance</vt:lpstr>
      <vt:lpstr>Reconnaissance</vt:lpstr>
      <vt:lpstr>NMAP</vt:lpstr>
      <vt:lpstr>NMAP</vt:lpstr>
      <vt:lpstr>Recon-ng</vt:lpstr>
      <vt:lpstr>RECON-NG</vt:lpstr>
      <vt:lpstr>Maltego</vt:lpstr>
      <vt:lpstr>Maltego</vt:lpstr>
      <vt:lpstr>Maltego</vt:lpstr>
      <vt:lpstr>Scanning &amp; Enumeration</vt:lpstr>
      <vt:lpstr>SCANNING &amp; ENUMERATION</vt:lpstr>
      <vt:lpstr>Open VAS</vt:lpstr>
      <vt:lpstr>OPEN VAS</vt:lpstr>
      <vt:lpstr>OPEN VAS</vt:lpstr>
      <vt:lpstr>OWASP ZAP</vt:lpstr>
      <vt:lpstr>OWSAP ZAP</vt:lpstr>
      <vt:lpstr>Nikto</vt:lpstr>
      <vt:lpstr>Nikto</vt:lpstr>
      <vt:lpstr>Exploitation</vt:lpstr>
      <vt:lpstr>Exploitation</vt:lpstr>
      <vt:lpstr>Metasploit Framework</vt:lpstr>
      <vt:lpstr>METASPLOIT FRAMEWORK</vt:lpstr>
      <vt:lpstr>SQLMAP</vt:lpstr>
      <vt:lpstr>SQLMAP</vt:lpstr>
      <vt:lpstr>John the Ripper</vt:lpstr>
      <vt:lpstr>John the RIPPER</vt:lpstr>
      <vt:lpstr>HYDRA</vt:lpstr>
      <vt:lpstr>HYDRA</vt:lpstr>
      <vt:lpstr>BURP suite</vt:lpstr>
      <vt:lpstr>Burp SUITE</vt:lpstr>
      <vt:lpstr>BONUS</vt:lpstr>
      <vt:lpstr>Yersinia</vt:lpstr>
      <vt:lpstr>Yersinia  </vt:lpstr>
      <vt:lpstr>YersiniA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Sadhasivasubramanian Hariharasubramanian</dc:creator>
  <cp:lastModifiedBy>DIR SAS-II BABU SRINIVAS R.</cp:lastModifiedBy>
  <cp:revision>2</cp:revision>
  <dcterms:created xsi:type="dcterms:W3CDTF">2024-06-16T05:17:46Z</dcterms:created>
  <dcterms:modified xsi:type="dcterms:W3CDTF">2024-06-19T04:17:59Z</dcterms:modified>
</cp:coreProperties>
</file>